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Raleway"/>
      <p:regular r:id="rId64"/>
      <p:bold r:id="rId65"/>
      <p:italic r:id="rId66"/>
      <p:boldItalic r:id="rId67"/>
    </p:embeddedFont>
    <p:embeddedFont>
      <p:font typeface="Caveat"/>
      <p:regular r:id="rId68"/>
      <p:bold r:id="rId69"/>
    </p:embeddedFont>
    <p:embeddedFont>
      <p:font typeface="Roboto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74" roundtripDataSignature="AMtx7mhEBWvGwbTry/EQLH6VpsOpMG1x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077925-6E8D-411E-AFC2-0CF19B0F4C6C}">
  <a:tblStyle styleId="{CD077925-6E8D-411E-AFC2-0CF19B0F4C6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B04A3BCD-E14C-44D9-8B94-0FB7FBC762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customschemas.google.com/relationships/presentationmetadata" Target="meta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aleway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aleway-italic.fntdata"/><Relationship Id="rId21" Type="http://schemas.openxmlformats.org/officeDocument/2006/relationships/slide" Target="slides/slide15.xml"/><Relationship Id="rId65" Type="http://schemas.openxmlformats.org/officeDocument/2006/relationships/font" Target="fonts/Raleway-bold.fntdata"/><Relationship Id="rId24" Type="http://schemas.openxmlformats.org/officeDocument/2006/relationships/slide" Target="slides/slide18.xml"/><Relationship Id="rId68" Type="http://schemas.openxmlformats.org/officeDocument/2006/relationships/font" Target="fonts/Caveat-regular.fntdata"/><Relationship Id="rId23" Type="http://schemas.openxmlformats.org/officeDocument/2006/relationships/slide" Target="slides/slide17.xml"/><Relationship Id="rId67" Type="http://schemas.openxmlformats.org/officeDocument/2006/relationships/font" Target="fonts/Raleway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Caveat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d1d38db0f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ad1d38db0f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d1d38db0f_0_1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ad1d38db0f_0_1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d1d38db0f_0_1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2ad1d38db0f_0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ad1d38db0f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2ad1d38db0f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d1d38db0f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ad1d38db0f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d1d38db0f_0_1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ad1d38db0f_0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d1d38db0f_0_1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2ad1d38db0f_0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ad1d38db0f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2ad1d38db0f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ad1d38db0f_0_1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2ad1d38db0f_0_1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ad1d38db0f_0_1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2ad1d38db0f_0_1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ad1d38db0f_0_1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2ad1d38db0f_0_1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ad1d38db0f_0_1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2ad1d38db0f_0_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ad1d38db0f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2ad1d38db0f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ad1d38db0f_0_1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2ad1d38db0f_0_1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ad1d38db0f_0_1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2ad1d38db0f_0_1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ad1d38db0f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2ad1d38db0f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ad1d38db0f_0_1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2ad1d38db0f_0_1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ad1d38db0f_0_1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2ad1d38db0f_0_1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ad1d38db0f_0_1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2ad1d38db0f_0_1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ad1d38db0f_0_1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ad1d38db0f_0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d1d38db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2ad1d38db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ad1d38db0f_0_1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2ad1d38db0f_0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ad1d38db0f_0_1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ad1d38db0f_0_1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ad1d38db0f_0_1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2ad1d38db0f_0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ad1d38db0f_0_1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g2ad1d38db0f_0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ad1d38db0f_0_1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2ad1d38db0f_0_1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ad1d38db0f_0_1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g2ad1d38db0f_0_1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ad1d38db0f_0_1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g2ad1d38db0f_0_1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d1d38db0f_0_1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5" name="Google Shape;825;g2ad1d38db0f_0_1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ad1d38db0f_0_1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g2ad1d38db0f_0_1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ad1d38db0f_0_1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g2ad1d38db0f_0_1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d1d38db0f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ad1d38db0f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66c383fb86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g266c383fb86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66c383fb86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6" name="Google Shape;906;g266c383fb86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ad1d38db0f_0_2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4" name="Google Shape;964;g2ad1d38db0f_0_2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66c383fb86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6" name="Google Shape;986;g266c383fb86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66c383fb86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5" name="Google Shape;995;g266c383fb8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66c383fb8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9" name="Google Shape;1019;g266c383fb8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266c383fb86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2" name="Google Shape;1042;g266c383fb86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66c383fb86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Google Shape;1064;g266c383fb86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66c383fb86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7" name="Google Shape;1087;g266c383fb86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266c383fb86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g266c383fb86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266c383fb86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8" name="Google Shape;1118;g266c383fb86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266c383fb86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2" name="Google Shape;1142;g266c383fb86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66c383fb86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6" name="Google Shape;1166;g266c383fb86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266c383fb86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0" name="Google Shape;1190;g266c383fb86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266c383fb86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2" name="Google Shape;1212;g266c383fb86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66c383fb86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1" name="Google Shape;1221;g266c383fb86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66c383fb86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4" name="Google Shape;1244;g266c383fb86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6" name="Google Shape;126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d1d38db0f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2ad1d38db0f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d1d38db0f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ad1d38db0f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d1d38db0f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ad1d38db0f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d1d38db0f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2ad1d38db0f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42ad20635b_0_1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g242ad20635b_0_1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g242ad20635b_0_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s://www.kaggle.com/datasets/rounakbanik/the-movies-dataset/data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hyperlink" Target="https://www.kaggle.com/datasets/rounakbanik/the-movies-dataset/data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"/>
          <p:cNvPicPr preferRelativeResize="0"/>
          <p:nvPr/>
        </p:nvPicPr>
        <p:blipFill rotWithShape="1">
          <a:blip r:embed="rId3">
            <a:alphaModFix/>
          </a:blip>
          <a:srcRect b="0" l="0" r="0" t="853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7619675" y="2004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2" name="Google Shape;62;p2"/>
          <p:cNvPicPr preferRelativeResize="0"/>
          <p:nvPr/>
        </p:nvPicPr>
        <p:blipFill rotWithShape="1">
          <a:blip r:embed="rId4">
            <a:alphaModFix/>
          </a:blip>
          <a:srcRect b="36591" l="20890" r="19610" t="40502"/>
          <a:stretch/>
        </p:blipFill>
        <p:spPr>
          <a:xfrm>
            <a:off x="435526" y="200400"/>
            <a:ext cx="1023954" cy="3941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"/>
          <p:cNvSpPr txBox="1"/>
          <p:nvPr/>
        </p:nvSpPr>
        <p:spPr>
          <a:xfrm>
            <a:off x="370175" y="1767250"/>
            <a:ext cx="8061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b="1" lang="en" sz="5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Mission: Movie Analytics for Data Scientist</a:t>
            </a:r>
            <a:endParaRPr b="1" i="0" sz="5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g2ad1d38db0f_0_1113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238" name="Google Shape;238;g2ad1d38db0f_0_1113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2ad1d38db0f_0_1113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2ad1d38db0f_0_1113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g2ad1d38db0f_0_1113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242" name="Google Shape;242;g2ad1d38db0f_0_1113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2ad1d38db0f_0_1113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2ad1d38db0f_0_1113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2ad1d38db0f_0_1113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2ad1d38db0f_0_1113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g2ad1d38db0f_0_1113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g2ad1d38db0f_0_1113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g2ad1d38db0f_0_1113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2ad1d38db0f_0_1113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" name="Google Shape;251;g2ad1d38db0f_0_1113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52" name="Google Shape;252;g2ad1d38db0f_0_1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ad1d38db0f_0_1113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Menampilkan Data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g2ad1d38db0f_0_1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8800" y="903173"/>
            <a:ext cx="7346400" cy="24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ad1d38db0f_0_1113"/>
          <p:cNvSpPr txBox="1"/>
          <p:nvPr/>
        </p:nvSpPr>
        <p:spPr>
          <a:xfrm>
            <a:off x="359325" y="3514538"/>
            <a:ext cx="8314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-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Menampilkan </a:t>
            </a:r>
            <a:r>
              <a:rPr i="1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 </a:t>
            </a: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pertama menggunakan method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.head(jumla hdata)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-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Menampilkan </a:t>
            </a:r>
            <a:r>
              <a:rPr i="1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 </a:t>
            </a: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terakhir menggunakan method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.tail(jumla hdata)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-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Menampilkan </a:t>
            </a:r>
            <a:r>
              <a:rPr i="1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 </a:t>
            </a: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secara acak  menggunakan method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.sample(jumla hdata)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g2ad1d38db0f_0_1147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261" name="Google Shape;261;g2ad1d38db0f_0_114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2ad1d38db0f_0_114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2ad1d38db0f_0_114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g2ad1d38db0f_0_1147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265" name="Google Shape;265;g2ad1d38db0f_0_114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2ad1d38db0f_0_114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2ad1d38db0f_0_114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2ad1d38db0f_0_114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2ad1d38db0f_0_114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2ad1d38db0f_0_114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2ad1d38db0f_0_114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2ad1d38db0f_0_114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2ad1d38db0f_0_114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g2ad1d38db0f_0_114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75" name="Google Shape;275;g2ad1d38db0f_0_1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ad1d38db0f_0_1147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Info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g2ad1d38db0f_0_1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1063" y="152400"/>
            <a:ext cx="4154249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ad1d38db0f_0_1147"/>
          <p:cNvSpPr txBox="1"/>
          <p:nvPr/>
        </p:nvSpPr>
        <p:spPr>
          <a:xfrm>
            <a:off x="359313" y="955225"/>
            <a:ext cx="303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Informasi yang bisa didapatkan: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Jumlah baris dan kolom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Nama kolom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Kelengkapan data pada setiap kolom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Tipe data setiap kolom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Penggunaan ruang penyimpanan 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g2ad1d38db0f_0_1173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284" name="Google Shape;284;g2ad1d38db0f_0_1173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2ad1d38db0f_0_1173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2ad1d38db0f_0_1173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" name="Google Shape;287;g2ad1d38db0f_0_1173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288" name="Google Shape;288;g2ad1d38db0f_0_1173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2ad1d38db0f_0_1173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2ad1d38db0f_0_1173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2ad1d38db0f_0_1173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2ad1d38db0f_0_1173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2ad1d38db0f_0_1173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2ad1d38db0f_0_1173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2ad1d38db0f_0_1173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g2ad1d38db0f_0_1173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g2ad1d38db0f_0_1173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98" name="Google Shape;298;g2ad1d38db0f_0_1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ad1d38db0f_0_1173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Index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g2ad1d38db0f_0_1173"/>
          <p:cNvSpPr txBox="1"/>
          <p:nvPr/>
        </p:nvSpPr>
        <p:spPr>
          <a:xfrm>
            <a:off x="294575" y="3416600"/>
            <a:ext cx="375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.reset_index()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Melakukan reset dari index yang ada sekarang, bisa menggunakan parameter </a:t>
            </a:r>
            <a:r>
              <a:rPr i="1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drop = True</a:t>
            </a: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untuk menghapus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g2ad1d38db0f_0_1173"/>
          <p:cNvSpPr txBox="1"/>
          <p:nvPr/>
        </p:nvSpPr>
        <p:spPr>
          <a:xfrm>
            <a:off x="294575" y="2406750"/>
            <a:ext cx="375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.set_index()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Membuat nama indeks berdasarkan kolom tertentu, akan tetapi nama ini harus </a:t>
            </a:r>
            <a:r>
              <a:rPr i="1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unique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g2ad1d38db0f_0_1173"/>
          <p:cNvSpPr txBox="1"/>
          <p:nvPr/>
        </p:nvSpPr>
        <p:spPr>
          <a:xfrm>
            <a:off x="294575" y="966100"/>
            <a:ext cx="375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.index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Menampilkan nama index atau nama baris yang ada pada data, secara </a:t>
            </a:r>
            <a:r>
              <a:rPr i="1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default</a:t>
            </a: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ia akan menggunakan angka dimulai dari 0 - jumlah data - 1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g2ad1d38db0f_0_1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1000" y="152400"/>
            <a:ext cx="335746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g2ad1d38db0f_0_1199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309" name="Google Shape;309;g2ad1d38db0f_0_1199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g2ad1d38db0f_0_1199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g2ad1d38db0f_0_1199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Google Shape;312;g2ad1d38db0f_0_1199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313" name="Google Shape;313;g2ad1d38db0f_0_1199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g2ad1d38db0f_0_1199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g2ad1d38db0f_0_1199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g2ad1d38db0f_0_1199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2ad1d38db0f_0_1199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2ad1d38db0f_0_1199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2ad1d38db0f_0_1199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2ad1d38db0f_0_1199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2ad1d38db0f_0_1199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g2ad1d38db0f_0_119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23" name="Google Shape;323;g2ad1d38db0f_0_1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ad1d38db0f_0_1199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Columns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g2ad1d38db0f_0_1199"/>
          <p:cNvSpPr txBox="1"/>
          <p:nvPr/>
        </p:nvSpPr>
        <p:spPr>
          <a:xfrm>
            <a:off x="294575" y="966100"/>
            <a:ext cx="375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.columns 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Menampilkan nama kolom yang ada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6" name="Google Shape;326;g2ad1d38db0f_0_11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200" y="2081825"/>
            <a:ext cx="7694374" cy="20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g2ad1d38db0f_0_1231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332" name="Google Shape;332;g2ad1d38db0f_0_1231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2ad1d38db0f_0_1231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2ad1d38db0f_0_1231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" name="Google Shape;335;g2ad1d38db0f_0_1231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336" name="Google Shape;336;g2ad1d38db0f_0_1231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2ad1d38db0f_0_1231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2ad1d38db0f_0_1231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g2ad1d38db0f_0_1231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g2ad1d38db0f_0_1231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g2ad1d38db0f_0_1231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2ad1d38db0f_0_1231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g2ad1d38db0f_0_1231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2ad1d38db0f_0_1231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g2ad1d38db0f_0_1231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46" name="Google Shape;346;g2ad1d38db0f_0_1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2ad1d38db0f_0_1231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Columns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g2ad1d38db0f_0_1231"/>
          <p:cNvSpPr txBox="1"/>
          <p:nvPr/>
        </p:nvSpPr>
        <p:spPr>
          <a:xfrm>
            <a:off x="359325" y="1183125"/>
            <a:ext cx="375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.head(</a:t>
            </a:r>
            <a:r>
              <a:rPr b="1" i="1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Menampilkan </a:t>
            </a:r>
            <a:r>
              <a:rPr i="1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data pertama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g2ad1d38db0f_0_1231"/>
          <p:cNvSpPr txBox="1"/>
          <p:nvPr/>
        </p:nvSpPr>
        <p:spPr>
          <a:xfrm>
            <a:off x="359325" y="1977275"/>
            <a:ext cx="375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.tail(</a:t>
            </a:r>
            <a:r>
              <a:rPr b="1" i="1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Menampilkan </a:t>
            </a:r>
            <a:r>
              <a:rPr i="1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data terakhir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g2ad1d38db0f_0_1231"/>
          <p:cNvSpPr txBox="1"/>
          <p:nvPr/>
        </p:nvSpPr>
        <p:spPr>
          <a:xfrm>
            <a:off x="359325" y="2771425"/>
            <a:ext cx="375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.tail(</a:t>
            </a:r>
            <a:r>
              <a:rPr b="1" i="1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Menampilkan </a:t>
            </a:r>
            <a:r>
              <a:rPr i="1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data terakhir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g2ad1d38db0f_0_1259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356" name="Google Shape;356;g2ad1d38db0f_0_1259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g2ad1d38db0f_0_1259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g2ad1d38db0f_0_1259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" name="Google Shape;359;g2ad1d38db0f_0_1259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360" name="Google Shape;360;g2ad1d38db0f_0_1259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2ad1d38db0f_0_1259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2ad1d38db0f_0_1259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2ad1d38db0f_0_1259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2ad1d38db0f_0_1259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ad1d38db0f_0_1259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ad1d38db0f_0_1259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2ad1d38db0f_0_1259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2ad1d38db0f_0_1259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g2ad1d38db0f_0_125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70" name="Google Shape;370;g2ad1d38db0f_0_1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2ad1d38db0f_0_1259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Slicing Data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g2ad1d38db0f_0_1259"/>
          <p:cNvSpPr txBox="1"/>
          <p:nvPr/>
        </p:nvSpPr>
        <p:spPr>
          <a:xfrm>
            <a:off x="334825" y="904300"/>
            <a:ext cx="465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.loc[index, columns]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Menampilkan nama suatu indeks dan kolom tertentu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3" name="Google Shape;373;g2ad1d38db0f_0_12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825" y="1519900"/>
            <a:ext cx="7695098" cy="31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g2ad1d38db0f_0_1284"/>
          <p:cNvPicPr preferRelativeResize="0"/>
          <p:nvPr/>
        </p:nvPicPr>
        <p:blipFill rotWithShape="1">
          <a:blip r:embed="rId3">
            <a:alphaModFix/>
          </a:blip>
          <a:srcRect b="0" l="0" r="2856" t="2714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2ad1d38db0f_0_1284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ad1d38db0f_0_1284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81" name="Google Shape;381;g2ad1d38db0f_0_1284"/>
          <p:cNvPicPr preferRelativeResize="0"/>
          <p:nvPr/>
        </p:nvPicPr>
        <p:blipFill rotWithShape="1">
          <a:blip r:embed="rId4">
            <a:alphaModFix/>
          </a:blip>
          <a:srcRect b="36592" l="20890" r="19610" t="4050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2ad1d38db0f_0_1284"/>
          <p:cNvSpPr txBox="1"/>
          <p:nvPr/>
        </p:nvSpPr>
        <p:spPr>
          <a:xfrm>
            <a:off x="308475" y="1986900"/>
            <a:ext cx="8137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6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Preparation #1</a:t>
            </a:r>
            <a:endParaRPr b="1" i="0" sz="6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g2ad1d38db0f_0_1292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388" name="Google Shape;388;g2ad1d38db0f_0_129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2ad1d38db0f_0_129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g2ad1d38db0f_0_129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g2ad1d38db0f_0_1292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392" name="Google Shape;392;g2ad1d38db0f_0_129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2ad1d38db0f_0_129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2ad1d38db0f_0_129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2ad1d38db0f_0_129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g2ad1d38db0f_0_129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2ad1d38db0f_0_129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2ad1d38db0f_0_129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2ad1d38db0f_0_129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g2ad1d38db0f_0_129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g2ad1d38db0f_0_129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02" name="Google Shape;402;g2ad1d38db0f_0_1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ad1d38db0f_0_1292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Konversi Tipe Data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04" name="Google Shape;404;g2ad1d38db0f_0_1292"/>
          <p:cNvGraphicFramePr/>
          <p:nvPr/>
        </p:nvGraphicFramePr>
        <p:xfrm>
          <a:off x="2440100" y="15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{CD077925-6E8D-411E-AFC2-0CF19B0F4C6C}</a:tableStyleId>
              </a:tblPr>
              <a:tblGrid>
                <a:gridCol w="1198650"/>
                <a:gridCol w="1316925"/>
                <a:gridCol w="19418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Tipe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.astype()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.to_{type}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numeric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Int, float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.to_numeric()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boolean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bool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.to_string()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string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str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datetime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.to_datetime()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g2ad1d38db0f_0_1324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410" name="Google Shape;410;g2ad1d38db0f_0_1324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2ad1d38db0f_0_1324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2ad1d38db0f_0_1324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g2ad1d38db0f_0_1324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414" name="Google Shape;414;g2ad1d38db0f_0_1324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g2ad1d38db0f_0_1324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g2ad1d38db0f_0_1324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2ad1d38db0f_0_1324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g2ad1d38db0f_0_1324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g2ad1d38db0f_0_1324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g2ad1d38db0f_0_1324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g2ad1d38db0f_0_1324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g2ad1d38db0f_0_1324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3" name="Google Shape;423;g2ad1d38db0f_0_1324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24" name="Google Shape;424;g2ad1d38db0f_0_1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2ad1d38db0f_0_1324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Cek Nilai Data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6" name="Google Shape;426;g2ad1d38db0f_0_13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25" y="2179138"/>
            <a:ext cx="5825800" cy="10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2ad1d38db0f_0_1324"/>
          <p:cNvSpPr txBox="1"/>
          <p:nvPr/>
        </p:nvSpPr>
        <p:spPr>
          <a:xfrm>
            <a:off x="359325" y="1230475"/>
            <a:ext cx="375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.unique()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Melihat daftar nilai yang ada pada data, terutama data teks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g2ad1d38db0f_0_1349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433" name="Google Shape;433;g2ad1d38db0f_0_1349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g2ad1d38db0f_0_1349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2ad1d38db0f_0_1349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g2ad1d38db0f_0_1349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437" name="Google Shape;437;g2ad1d38db0f_0_1349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2ad1d38db0f_0_1349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2ad1d38db0f_0_1349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2ad1d38db0f_0_1349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2ad1d38db0f_0_1349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2ad1d38db0f_0_1349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2ad1d38db0f_0_1349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2ad1d38db0f_0_1349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g2ad1d38db0f_0_1349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6" name="Google Shape;446;g2ad1d38db0f_0_134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47" name="Google Shape;447;g2ad1d38db0f_0_13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2ad1d38db0f_0_1349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Filter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9" name="Google Shape;449;g2ad1d38db0f_0_13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1325" y="1715838"/>
            <a:ext cx="3476624" cy="1711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0" name="Google Shape;450;g2ad1d38db0f_0_1349"/>
          <p:cNvGraphicFramePr/>
          <p:nvPr/>
        </p:nvGraphicFramePr>
        <p:xfrm>
          <a:off x="477450" y="90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{CD077925-6E8D-411E-AFC2-0CF19B0F4C6C}</a:tableStyleId>
              </a:tblPr>
              <a:tblGrid>
                <a:gridCol w="1044100"/>
                <a:gridCol w="3050450"/>
              </a:tblGrid>
              <a:tr h="38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300" u="none" cap="none" strike="noStrike"/>
                        <a:t>Logika</a:t>
                      </a:r>
                      <a:endParaRPr b="1"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300" u="none" cap="none" strike="noStrike"/>
                        <a:t>Fungsi</a:t>
                      </a:r>
                      <a:endParaRPr b="1" sz="1300" u="none" cap="none" strike="noStrike"/>
                    </a:p>
                  </a:txBody>
                  <a:tcPr marT="91425" marB="91425" marR="91425" marL="91425"/>
                </a:tc>
              </a:tr>
              <a:tr h="38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/>
                        <a:t>&gt;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/>
                        <a:t>Lebih besar dari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8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/>
                        <a:t>&lt;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/>
                        <a:t>Lebih kecil dari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8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/>
                        <a:t>&gt;=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/>
                        <a:t>Lebih besar dari sama dengan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8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/>
                        <a:t>&lt;=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/>
                        <a:t>Lebih kecil dari sama dengan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8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/>
                        <a:t>==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/>
                        <a:t>Sama dengan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8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/>
                        <a:t>!=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/>
                        <a:t>TIdak sama dengan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8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/>
                        <a:t>~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/>
                        <a:t>Not, negasi, bukan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8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/>
                        <a:t>&amp;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/>
                        <a:t>Dan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217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/>
                        <a:t>|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/>
                        <a:t>Atau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5"/>
          <p:cNvPicPr preferRelativeResize="0"/>
          <p:nvPr/>
        </p:nvPicPr>
        <p:blipFill rotWithShape="1">
          <a:blip r:embed="rId3">
            <a:alphaModFix/>
          </a:blip>
          <a:srcRect b="0" l="0" r="2855" t="2714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1" name="Google Shape;71;p5"/>
          <p:cNvPicPr preferRelativeResize="0"/>
          <p:nvPr/>
        </p:nvPicPr>
        <p:blipFill rotWithShape="1">
          <a:blip r:embed="rId4">
            <a:alphaModFix/>
          </a:blip>
          <a:srcRect b="36591" l="20890" r="19610" t="4050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5"/>
          <p:cNvSpPr txBox="1"/>
          <p:nvPr/>
        </p:nvSpPr>
        <p:spPr>
          <a:xfrm>
            <a:off x="308475" y="1986900"/>
            <a:ext cx="8137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6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Instruksi Umum</a:t>
            </a:r>
            <a:endParaRPr b="1" i="0" sz="6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g2ad1d38db0f_0_1373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456" name="Google Shape;456;g2ad1d38db0f_0_1373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g2ad1d38db0f_0_1373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2ad1d38db0f_0_1373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9" name="Google Shape;459;g2ad1d38db0f_0_1373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460" name="Google Shape;460;g2ad1d38db0f_0_1373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2ad1d38db0f_0_1373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2ad1d38db0f_0_1373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2ad1d38db0f_0_1373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g2ad1d38db0f_0_1373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g2ad1d38db0f_0_1373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2ad1d38db0f_0_1373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2ad1d38db0f_0_1373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g2ad1d38db0f_0_1373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9" name="Google Shape;469;g2ad1d38db0f_0_1373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70" name="Google Shape;470;g2ad1d38db0f_0_1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2ad1d38db0f_0_1373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Sorting 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g2ad1d38db0f_0_1373"/>
          <p:cNvSpPr txBox="1"/>
          <p:nvPr/>
        </p:nvSpPr>
        <p:spPr>
          <a:xfrm>
            <a:off x="202550" y="904925"/>
            <a:ext cx="719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.sort_values(by = [columns], ascending)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Mengurutkan data berdasarkan kolom, ascending bernilai True jika diurutkan dari kecil ke terbesar, bernilai False jika diurutkan dari besar ke kecil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3" name="Google Shape;473;g2ad1d38db0f_0_13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075" y="1853600"/>
            <a:ext cx="6075313" cy="27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g2ad1d38db0f_0_1396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479" name="Google Shape;479;g2ad1d38db0f_0_1396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g2ad1d38db0f_0_1396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g2ad1d38db0f_0_1396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g2ad1d38db0f_0_1396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483" name="Google Shape;483;g2ad1d38db0f_0_1396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2ad1d38db0f_0_1396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2ad1d38db0f_0_1396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2ad1d38db0f_0_1396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2ad1d38db0f_0_1396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2ad1d38db0f_0_1396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2ad1d38db0f_0_1396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2ad1d38db0f_0_1396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2ad1d38db0f_0_1396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g2ad1d38db0f_0_1396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93" name="Google Shape;493;g2ad1d38db0f_0_1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2ad1d38db0f_0_1396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Duplikasi Data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g2ad1d38db0f_0_1396"/>
          <p:cNvSpPr txBox="1"/>
          <p:nvPr/>
        </p:nvSpPr>
        <p:spPr>
          <a:xfrm>
            <a:off x="359325" y="3491575"/>
            <a:ext cx="375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.duplicated().sum()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Menghitung data yang duplikat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6" name="Google Shape;496;g2ad1d38db0f_0_1396"/>
          <p:cNvPicPr preferRelativeResize="0"/>
          <p:nvPr/>
        </p:nvPicPr>
        <p:blipFill rotWithShape="1">
          <a:blip r:embed="rId4">
            <a:alphaModFix/>
          </a:blip>
          <a:srcRect b="0" l="0" r="0" t="8240"/>
          <a:stretch/>
        </p:blipFill>
        <p:spPr>
          <a:xfrm>
            <a:off x="464775" y="832825"/>
            <a:ext cx="5684674" cy="24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2ad1d38db0f_0_1396"/>
          <p:cNvSpPr txBox="1"/>
          <p:nvPr/>
        </p:nvSpPr>
        <p:spPr>
          <a:xfrm>
            <a:off x="359325" y="4188200"/>
            <a:ext cx="375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.duplicated(keep = False)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Mengidentifikasi data yang duplikat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g2ad1d38db0f_0_1396"/>
          <p:cNvSpPr txBox="1"/>
          <p:nvPr/>
        </p:nvSpPr>
        <p:spPr>
          <a:xfrm>
            <a:off x="4112025" y="3572600"/>
            <a:ext cx="375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drop_duplicates()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Menghapus duplikasi pada data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g2ad1d38db0f_0_1421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504" name="Google Shape;504;g2ad1d38db0f_0_1421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g2ad1d38db0f_0_1421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g2ad1d38db0f_0_1421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" name="Google Shape;507;g2ad1d38db0f_0_1421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508" name="Google Shape;508;g2ad1d38db0f_0_1421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g2ad1d38db0f_0_1421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g2ad1d38db0f_0_1421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g2ad1d38db0f_0_1421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g2ad1d38db0f_0_1421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2ad1d38db0f_0_1421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g2ad1d38db0f_0_1421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2ad1d38db0f_0_1421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g2ad1d38db0f_0_1421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" name="Google Shape;517;g2ad1d38db0f_0_1421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18" name="Google Shape;518;g2ad1d38db0f_0_14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2ad1d38db0f_0_1421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Hilang (Missing Value)</a:t>
            </a:r>
            <a:endParaRPr b="1" sz="36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g2ad1d38db0f_0_1421"/>
          <p:cNvSpPr txBox="1"/>
          <p:nvPr/>
        </p:nvSpPr>
        <p:spPr>
          <a:xfrm>
            <a:off x="359325" y="2266625"/>
            <a:ext cx="375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.isna().sum()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Menghitung data yang hilang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g2ad1d38db0f_0_1421"/>
          <p:cNvSpPr txBox="1"/>
          <p:nvPr/>
        </p:nvSpPr>
        <p:spPr>
          <a:xfrm>
            <a:off x="4112025" y="2347650"/>
            <a:ext cx="375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.dropna()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Menghapus data hilang pada data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2" name="Google Shape;522;g2ad1d38db0f_0_1421"/>
          <p:cNvSpPr txBox="1"/>
          <p:nvPr/>
        </p:nvSpPr>
        <p:spPr>
          <a:xfrm>
            <a:off x="359325" y="2963250"/>
            <a:ext cx="476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.fillna()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Mengisi data hilang dengan suatu nilai tertentu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3" name="Google Shape;523;g2ad1d38db0f_0_1421"/>
          <p:cNvPicPr preferRelativeResize="0"/>
          <p:nvPr/>
        </p:nvPicPr>
        <p:blipFill rotWithShape="1">
          <a:blip r:embed="rId4">
            <a:alphaModFix/>
          </a:blip>
          <a:srcRect b="19588" l="0" r="0" t="0"/>
          <a:stretch/>
        </p:blipFill>
        <p:spPr>
          <a:xfrm>
            <a:off x="432900" y="970075"/>
            <a:ext cx="6381750" cy="11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g2ad1d38db0f_0_1446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529" name="Google Shape;529;g2ad1d38db0f_0_1446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g2ad1d38db0f_0_1446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g2ad1d38db0f_0_1446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2" name="Google Shape;532;g2ad1d38db0f_0_1446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533" name="Google Shape;533;g2ad1d38db0f_0_1446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g2ad1d38db0f_0_1446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2ad1d38db0f_0_1446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2ad1d38db0f_0_1446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2ad1d38db0f_0_1446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2ad1d38db0f_0_1446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g2ad1d38db0f_0_1446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2ad1d38db0f_0_1446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g2ad1d38db0f_0_1446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" name="Google Shape;542;g2ad1d38db0f_0_1446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43" name="Google Shape;543;g2ad1d38db0f_0_14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2ad1d38db0f_0_1446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Contoh Kasus </a:t>
            </a:r>
            <a:endParaRPr b="1" sz="36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g2ad1d38db0f_0_1446"/>
          <p:cNvSpPr txBox="1"/>
          <p:nvPr/>
        </p:nvSpPr>
        <p:spPr>
          <a:xfrm>
            <a:off x="212775" y="1067675"/>
            <a:ext cx="719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Menampilkan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10 film</a:t>
            </a: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yang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telah dirilis</a:t>
            </a: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dan diurutkan berdasarkan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vote tertinggi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Menampilkan film-film yang berdurasi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lebih dari 3 jam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g2ad1d38db0f_0_1471"/>
          <p:cNvPicPr preferRelativeResize="0"/>
          <p:nvPr/>
        </p:nvPicPr>
        <p:blipFill rotWithShape="1">
          <a:blip r:embed="rId3">
            <a:alphaModFix/>
          </a:blip>
          <a:srcRect b="0" l="0" r="2856" t="2714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g2ad1d38db0f_0_1471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2ad1d38db0f_0_1471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53" name="Google Shape;553;g2ad1d38db0f_0_1471"/>
          <p:cNvPicPr preferRelativeResize="0"/>
          <p:nvPr/>
        </p:nvPicPr>
        <p:blipFill rotWithShape="1">
          <a:blip r:embed="rId4">
            <a:alphaModFix/>
          </a:blip>
          <a:srcRect b="36592" l="20890" r="19610" t="4050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2ad1d38db0f_0_1471"/>
          <p:cNvSpPr txBox="1"/>
          <p:nvPr/>
        </p:nvSpPr>
        <p:spPr>
          <a:xfrm>
            <a:off x="308475" y="1986900"/>
            <a:ext cx="8137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6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Preparation #2</a:t>
            </a:r>
            <a:endParaRPr b="1" i="0" sz="6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g2ad1d38db0f_0_1479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560" name="Google Shape;560;g2ad1d38db0f_0_1479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2ad1d38db0f_0_1479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g2ad1d38db0f_0_1479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g2ad1d38db0f_0_1479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564" name="Google Shape;564;g2ad1d38db0f_0_1479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2ad1d38db0f_0_1479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2ad1d38db0f_0_1479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2ad1d38db0f_0_1479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2ad1d38db0f_0_1479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2ad1d38db0f_0_1479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g2ad1d38db0f_0_1479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g2ad1d38db0f_0_1479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2ad1d38db0f_0_1479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3" name="Google Shape;573;g2ad1d38db0f_0_147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74" name="Google Shape;574;g2ad1d38db0f_0_14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2ad1d38db0f_0_1479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Aggregate</a:t>
            </a:r>
            <a:endParaRPr b="1" sz="36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g2ad1d38db0f_0_1479"/>
          <p:cNvSpPr txBox="1"/>
          <p:nvPr/>
        </p:nvSpPr>
        <p:spPr>
          <a:xfrm>
            <a:off x="202550" y="904925"/>
            <a:ext cx="855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-"/>
            </a:pPr>
            <a:r>
              <a:rPr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Menghitung nilai rata-rata, median, dan banyak user yang memberikan rating pada film</a:t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7" name="Google Shape;577;g2ad1d38db0f_0_14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725" y="1337775"/>
            <a:ext cx="7696448" cy="26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2ad1d38db0f_0_1479"/>
          <p:cNvSpPr txBox="1"/>
          <p:nvPr/>
        </p:nvSpPr>
        <p:spPr>
          <a:xfrm>
            <a:off x="359325" y="4123338"/>
            <a:ext cx="642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.groupby(by = columns, as_index = False)[kolom].agg(stat)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g2ad1d38db0f_0_1503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584" name="Google Shape;584;g2ad1d38db0f_0_1503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g2ad1d38db0f_0_1503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g2ad1d38db0f_0_1503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7" name="Google Shape;587;g2ad1d38db0f_0_1503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588" name="Google Shape;588;g2ad1d38db0f_0_1503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g2ad1d38db0f_0_1503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g2ad1d38db0f_0_1503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g2ad1d38db0f_0_1503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2ad1d38db0f_0_1503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2ad1d38db0f_0_1503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2ad1d38db0f_0_1503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2ad1d38db0f_0_1503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2ad1d38db0f_0_1503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7" name="Google Shape;597;g2ad1d38db0f_0_1503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98" name="Google Shape;598;g2ad1d38db0f_0_15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2ad1d38db0f_0_1503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Merging Data</a:t>
            </a:r>
            <a:endParaRPr b="1" sz="36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g2ad1d38db0f_0_1503"/>
          <p:cNvSpPr txBox="1"/>
          <p:nvPr/>
        </p:nvSpPr>
        <p:spPr>
          <a:xfrm>
            <a:off x="359325" y="1155750"/>
            <a:ext cx="2836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AutoNum type="arabicPeriod"/>
            </a:pPr>
            <a:r>
              <a:rPr i="0" lang="en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Outer join</a:t>
            </a:r>
            <a:endParaRPr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AutoNum type="arabicPeriod"/>
            </a:pPr>
            <a:r>
              <a:rPr i="0" lang="en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Inner join</a:t>
            </a:r>
            <a:endParaRPr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AutoNum type="arabicPeriod"/>
            </a:pPr>
            <a:r>
              <a:rPr i="0" lang="en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Left join</a:t>
            </a:r>
            <a:endParaRPr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AutoNum type="arabicPeriod"/>
            </a:pPr>
            <a:r>
              <a:rPr i="0" lang="en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Right join</a:t>
            </a:r>
            <a:endParaRPr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1" name="Google Shape;601;g2ad1d38db0f_0_15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6775" y="1025425"/>
            <a:ext cx="4220175" cy="30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g2ad1d38db0f_0_1529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607" name="Google Shape;607;g2ad1d38db0f_0_1529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g2ad1d38db0f_0_1529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g2ad1d38db0f_0_1529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0" name="Google Shape;610;g2ad1d38db0f_0_1529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611" name="Google Shape;611;g2ad1d38db0f_0_1529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g2ad1d38db0f_0_1529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2ad1d38db0f_0_1529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g2ad1d38db0f_0_1529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g2ad1d38db0f_0_1529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g2ad1d38db0f_0_1529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g2ad1d38db0f_0_1529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g2ad1d38db0f_0_1529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g2ad1d38db0f_0_1529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0" name="Google Shape;620;g2ad1d38db0f_0_152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21" name="Google Shape;621;g2ad1d38db0f_0_15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2ad1d38db0f_0_1529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Inner Join</a:t>
            </a:r>
            <a:endParaRPr b="1" sz="36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23" name="Google Shape;623;g2ad1d38db0f_0_1529"/>
          <p:cNvGraphicFramePr/>
          <p:nvPr/>
        </p:nvGraphicFramePr>
        <p:xfrm>
          <a:off x="407125" y="110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{CD077925-6E8D-411E-AFC2-0CF19B0F4C6C}</a:tableStyleId>
              </a:tblPr>
              <a:tblGrid>
                <a:gridCol w="1009200"/>
                <a:gridCol w="9511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Movie 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Title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24" name="Google Shape;624;g2ad1d38db0f_0_1529"/>
          <p:cNvGraphicFramePr/>
          <p:nvPr/>
        </p:nvGraphicFramePr>
        <p:xfrm>
          <a:off x="407125" y="300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{CD077925-6E8D-411E-AFC2-0CF19B0F4C6C}</a:tableStyleId>
              </a:tblPr>
              <a:tblGrid>
                <a:gridCol w="1009200"/>
                <a:gridCol w="9511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Movie 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Rating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25" name="Google Shape;625;g2ad1d38db0f_0_1529"/>
          <p:cNvGraphicFramePr/>
          <p:nvPr/>
        </p:nvGraphicFramePr>
        <p:xfrm>
          <a:off x="3572625" y="102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{CD077925-6E8D-411E-AFC2-0CF19B0F4C6C}</a:tableStyleId>
              </a:tblPr>
              <a:tblGrid>
                <a:gridCol w="1111750"/>
                <a:gridCol w="805200"/>
                <a:gridCol w="11316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Movie 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Title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Rating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g2ad1d38db0f_0_1595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631" name="Google Shape;631;g2ad1d38db0f_0_159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2ad1d38db0f_0_159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2ad1d38db0f_0_159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4" name="Google Shape;634;g2ad1d38db0f_0_1595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635" name="Google Shape;635;g2ad1d38db0f_0_159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g2ad1d38db0f_0_159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2ad1d38db0f_0_159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2ad1d38db0f_0_159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2ad1d38db0f_0_159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g2ad1d38db0f_0_159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g2ad1d38db0f_0_159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2ad1d38db0f_0_159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2ad1d38db0f_0_159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4" name="Google Shape;644;g2ad1d38db0f_0_159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45" name="Google Shape;645;g2ad1d38db0f_0_15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2ad1d38db0f_0_1595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Left Join</a:t>
            </a:r>
            <a:endParaRPr b="1" sz="36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47" name="Google Shape;647;g2ad1d38db0f_0_1595"/>
          <p:cNvGraphicFramePr/>
          <p:nvPr/>
        </p:nvGraphicFramePr>
        <p:xfrm>
          <a:off x="407125" y="110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{CD077925-6E8D-411E-AFC2-0CF19B0F4C6C}</a:tableStyleId>
              </a:tblPr>
              <a:tblGrid>
                <a:gridCol w="1009200"/>
                <a:gridCol w="9511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Movie 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Title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48" name="Google Shape;648;g2ad1d38db0f_0_1595"/>
          <p:cNvGraphicFramePr/>
          <p:nvPr/>
        </p:nvGraphicFramePr>
        <p:xfrm>
          <a:off x="407125" y="300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{CD077925-6E8D-411E-AFC2-0CF19B0F4C6C}</a:tableStyleId>
              </a:tblPr>
              <a:tblGrid>
                <a:gridCol w="1009200"/>
                <a:gridCol w="9511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Movie 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Rating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49" name="Google Shape;649;g2ad1d38db0f_0_1595"/>
          <p:cNvGraphicFramePr/>
          <p:nvPr/>
        </p:nvGraphicFramePr>
        <p:xfrm>
          <a:off x="3572625" y="102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{CD077925-6E8D-411E-AFC2-0CF19B0F4C6C}</a:tableStyleId>
              </a:tblPr>
              <a:tblGrid>
                <a:gridCol w="1111750"/>
                <a:gridCol w="805200"/>
                <a:gridCol w="11316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Movie 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Title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Rating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g2ad1d38db0f_0_1615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655" name="Google Shape;655;g2ad1d38db0f_0_161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g2ad1d38db0f_0_161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g2ad1d38db0f_0_161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8" name="Google Shape;658;g2ad1d38db0f_0_1615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659" name="Google Shape;659;g2ad1d38db0f_0_161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g2ad1d38db0f_0_161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g2ad1d38db0f_0_161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g2ad1d38db0f_0_161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2ad1d38db0f_0_161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g2ad1d38db0f_0_161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g2ad1d38db0f_0_161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g2ad1d38db0f_0_161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g2ad1d38db0f_0_161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8" name="Google Shape;668;g2ad1d38db0f_0_161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69" name="Google Shape;669;g2ad1d38db0f_0_16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g2ad1d38db0f_0_1615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Right Join</a:t>
            </a:r>
            <a:endParaRPr b="1" sz="36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71" name="Google Shape;671;g2ad1d38db0f_0_1615"/>
          <p:cNvGraphicFramePr/>
          <p:nvPr/>
        </p:nvGraphicFramePr>
        <p:xfrm>
          <a:off x="407125" y="110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{CD077925-6E8D-411E-AFC2-0CF19B0F4C6C}</a:tableStyleId>
              </a:tblPr>
              <a:tblGrid>
                <a:gridCol w="1009200"/>
                <a:gridCol w="9511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Movie 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Title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72" name="Google Shape;672;g2ad1d38db0f_0_1615"/>
          <p:cNvGraphicFramePr/>
          <p:nvPr/>
        </p:nvGraphicFramePr>
        <p:xfrm>
          <a:off x="407125" y="300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{CD077925-6E8D-411E-AFC2-0CF19B0F4C6C}</a:tableStyleId>
              </a:tblPr>
              <a:tblGrid>
                <a:gridCol w="1009200"/>
                <a:gridCol w="9511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Movie 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Rating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73" name="Google Shape;673;g2ad1d38db0f_0_1615"/>
          <p:cNvGraphicFramePr/>
          <p:nvPr/>
        </p:nvGraphicFramePr>
        <p:xfrm>
          <a:off x="3572625" y="102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{CD077925-6E8D-411E-AFC2-0CF19B0F4C6C}</a:tableStyleId>
              </a:tblPr>
              <a:tblGrid>
                <a:gridCol w="1111750"/>
                <a:gridCol w="805200"/>
                <a:gridCol w="11316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Movie 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Title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Rating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g2ad1d38db0f_0_0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78" name="Google Shape;78;g2ad1d38db0f_0_0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g2ad1d38db0f_0_0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2ad1d38db0f_0_0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" name="Google Shape;81;g2ad1d38db0f_0_0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82" name="Google Shape;82;g2ad1d38db0f_0_0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g2ad1d38db0f_0_0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g2ad1d38db0f_0_0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2ad1d38db0f_0_0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2ad1d38db0f_0_0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2ad1d38db0f_0_0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2ad1d38db0f_0_0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g2ad1d38db0f_0_0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g2ad1d38db0f_0_0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g2ad1d38db0f_0_0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2" name="Google Shape;92;g2ad1d38db0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ad1d38db0f_0_0"/>
          <p:cNvSpPr txBox="1"/>
          <p:nvPr/>
        </p:nvSpPr>
        <p:spPr>
          <a:xfrm>
            <a:off x="286425" y="998625"/>
            <a:ext cx="79575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Bukalah link di </a:t>
            </a:r>
            <a:r>
              <a:rPr b="1" lang="en" sz="1500" u="sng">
                <a:solidFill>
                  <a:schemeClr val="hlink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https://www.kaggle.com/datasets/rounakbanik/the-movies-dataset/data</a:t>
            </a:r>
            <a:endParaRPr b="1" sz="1500" u="sng">
              <a:solidFill>
                <a:srgbClr val="18919B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Terdapat dataset </a:t>
            </a:r>
            <a:r>
              <a:rPr i="1"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ratings.csv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Buatlah model </a:t>
            </a:r>
            <a:r>
              <a:rPr i="1"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machine learning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menggunakan </a:t>
            </a:r>
            <a:r>
              <a:rPr i="1"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full data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tersebut.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Jika memungkinkan, buatlah kolom baru </a:t>
            </a:r>
            <a:r>
              <a:rPr i="1"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genre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, ambil </a:t>
            </a:r>
            <a:r>
              <a:rPr i="1"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genre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pertama saja yang muncul apabila terdapat banyak </a:t>
            </a:r>
            <a:r>
              <a:rPr i="1"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genre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Buatlah EDA dari </a:t>
            </a:r>
            <a:r>
              <a:rPr i="1"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genre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yang didapatkan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Buatlah model baru menggunakan kolom </a:t>
            </a:r>
            <a:r>
              <a:rPr i="1"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genre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tersebut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g2ad1d38db0f_0_0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Latihan</a:t>
            </a:r>
            <a:endParaRPr b="1" i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g2ad1d38db0f_0_1635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679" name="Google Shape;679;g2ad1d38db0f_0_163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g2ad1d38db0f_0_163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g2ad1d38db0f_0_163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2" name="Google Shape;682;g2ad1d38db0f_0_1635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683" name="Google Shape;683;g2ad1d38db0f_0_163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2ad1d38db0f_0_163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g2ad1d38db0f_0_163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g2ad1d38db0f_0_163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2ad1d38db0f_0_163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g2ad1d38db0f_0_163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2ad1d38db0f_0_163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g2ad1d38db0f_0_163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g2ad1d38db0f_0_163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2" name="Google Shape;692;g2ad1d38db0f_0_163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93" name="Google Shape;693;g2ad1d38db0f_0_16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g2ad1d38db0f_0_1635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Outer Join</a:t>
            </a:r>
            <a:endParaRPr b="1" sz="36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95" name="Google Shape;695;g2ad1d38db0f_0_1635"/>
          <p:cNvGraphicFramePr/>
          <p:nvPr/>
        </p:nvGraphicFramePr>
        <p:xfrm>
          <a:off x="407125" y="110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{CD077925-6E8D-411E-AFC2-0CF19B0F4C6C}</a:tableStyleId>
              </a:tblPr>
              <a:tblGrid>
                <a:gridCol w="1009200"/>
                <a:gridCol w="9511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Movie 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Title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96" name="Google Shape;696;g2ad1d38db0f_0_1635"/>
          <p:cNvGraphicFramePr/>
          <p:nvPr/>
        </p:nvGraphicFramePr>
        <p:xfrm>
          <a:off x="407125" y="300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{CD077925-6E8D-411E-AFC2-0CF19B0F4C6C}</a:tableStyleId>
              </a:tblPr>
              <a:tblGrid>
                <a:gridCol w="1009200"/>
                <a:gridCol w="9511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Movie 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Rating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97" name="Google Shape;697;g2ad1d38db0f_0_1635"/>
          <p:cNvGraphicFramePr/>
          <p:nvPr/>
        </p:nvGraphicFramePr>
        <p:xfrm>
          <a:off x="3572625" y="102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{CD077925-6E8D-411E-AFC2-0CF19B0F4C6C}</a:tableStyleId>
              </a:tblPr>
              <a:tblGrid>
                <a:gridCol w="1111750"/>
                <a:gridCol w="805200"/>
                <a:gridCol w="1131625"/>
                <a:gridCol w="11316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Movie 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Title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Movie 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Rating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g2ad1d38db0f_0_1655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703" name="Google Shape;703;g2ad1d38db0f_0_165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g2ad1d38db0f_0_165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g2ad1d38db0f_0_165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6" name="Google Shape;706;g2ad1d38db0f_0_1655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707" name="Google Shape;707;g2ad1d38db0f_0_165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g2ad1d38db0f_0_165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g2ad1d38db0f_0_165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g2ad1d38db0f_0_165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g2ad1d38db0f_0_165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g2ad1d38db0f_0_165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g2ad1d38db0f_0_165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g2ad1d38db0f_0_165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2ad1d38db0f_0_165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6" name="Google Shape;716;g2ad1d38db0f_0_165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17" name="Google Shape;717;g2ad1d38db0f_0_16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g2ad1d38db0f_0_1655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Cross Join</a:t>
            </a:r>
            <a:endParaRPr b="1" sz="36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19" name="Google Shape;719;g2ad1d38db0f_0_1655"/>
          <p:cNvGraphicFramePr/>
          <p:nvPr/>
        </p:nvGraphicFramePr>
        <p:xfrm>
          <a:off x="407125" y="110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{CD077925-6E8D-411E-AFC2-0CF19B0F4C6C}</a:tableStyleId>
              </a:tblPr>
              <a:tblGrid>
                <a:gridCol w="1009200"/>
                <a:gridCol w="9511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Movie 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Title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20" name="Google Shape;720;g2ad1d38db0f_0_1655"/>
          <p:cNvGraphicFramePr/>
          <p:nvPr/>
        </p:nvGraphicFramePr>
        <p:xfrm>
          <a:off x="407125" y="300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{CD077925-6E8D-411E-AFC2-0CF19B0F4C6C}</a:tableStyleId>
              </a:tblPr>
              <a:tblGrid>
                <a:gridCol w="1009200"/>
                <a:gridCol w="9511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Movie 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Rating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21" name="Google Shape;721;g2ad1d38db0f_0_1655"/>
          <p:cNvGraphicFramePr/>
          <p:nvPr/>
        </p:nvGraphicFramePr>
        <p:xfrm>
          <a:off x="3572625" y="102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{CD077925-6E8D-411E-AFC2-0CF19B0F4C6C}</a:tableStyleId>
              </a:tblPr>
              <a:tblGrid>
                <a:gridCol w="1111750"/>
                <a:gridCol w="805200"/>
                <a:gridCol w="1131625"/>
                <a:gridCol w="11316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Movie 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Title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Movie ID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Rating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" name="Google Shape;726;g2ad1d38db0f_0_1675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727" name="Google Shape;727;g2ad1d38db0f_0_167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2ad1d38db0f_0_167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2ad1d38db0f_0_167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0" name="Google Shape;730;g2ad1d38db0f_0_1675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731" name="Google Shape;731;g2ad1d38db0f_0_167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2ad1d38db0f_0_167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2ad1d38db0f_0_167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2ad1d38db0f_0_167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2ad1d38db0f_0_167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2ad1d38db0f_0_167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2ad1d38db0f_0_167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2ad1d38db0f_0_167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2ad1d38db0f_0_167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0" name="Google Shape;740;g2ad1d38db0f_0_167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41" name="Google Shape;741;g2ad1d38db0f_0_16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g2ad1d38db0f_0_1675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Features Engineering</a:t>
            </a:r>
            <a:endParaRPr b="1" sz="36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g2ad1d38db0f_0_1675"/>
          <p:cNvSpPr txBox="1"/>
          <p:nvPr/>
        </p:nvSpPr>
        <p:spPr>
          <a:xfrm>
            <a:off x="264350" y="3459875"/>
            <a:ext cx="7197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Membuat kolom </a:t>
            </a:r>
            <a:r>
              <a:rPr b="1" i="1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profit</a:t>
            </a: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=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revenue - budget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Membuat kolom bahasa merupakan bahasa Inggris atau bukan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i="1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is_English)</a:t>
            </a:r>
            <a:endParaRPr b="1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Membuat kolom panjang judul film (</a:t>
            </a:r>
            <a:r>
              <a:rPr b="1" i="1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title_len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Membuat kolom runtime dari menit menjadi jam  (0-n)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i="1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duraiton_hours)</a:t>
            </a:r>
            <a:endParaRPr b="1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Membuat kolom </a:t>
            </a:r>
            <a:r>
              <a:rPr b="1" i="1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favorite movies</a:t>
            </a: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dengan median rating &gt;=3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44" name="Google Shape;744;g2ad1d38db0f_0_1675"/>
          <p:cNvGraphicFramePr/>
          <p:nvPr/>
        </p:nvGraphicFramePr>
        <p:xfrm>
          <a:off x="369550" y="106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{CD077925-6E8D-411E-AFC2-0CF19B0F4C6C}</a:tableStyleId>
              </a:tblPr>
              <a:tblGrid>
                <a:gridCol w="1966250"/>
                <a:gridCol w="1485300"/>
                <a:gridCol w="159155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Operasi Matematika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Operasi Python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Pandas Method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Penjumlahan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+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.add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Pengurangan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.sub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Perkalian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*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.mul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Pembagian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/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.div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Pemangkatan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**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.pow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g2ad1d38db0f_0_1772"/>
          <p:cNvPicPr preferRelativeResize="0"/>
          <p:nvPr/>
        </p:nvPicPr>
        <p:blipFill rotWithShape="1">
          <a:blip r:embed="rId3">
            <a:alphaModFix/>
          </a:blip>
          <a:srcRect b="0" l="0" r="2856" t="2714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g2ad1d38db0f_0_1772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g2ad1d38db0f_0_177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52" name="Google Shape;752;g2ad1d38db0f_0_1772"/>
          <p:cNvPicPr preferRelativeResize="0"/>
          <p:nvPr/>
        </p:nvPicPr>
        <p:blipFill rotWithShape="1">
          <a:blip r:embed="rId4">
            <a:alphaModFix/>
          </a:blip>
          <a:srcRect b="36592" l="20890" r="19610" t="4050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g2ad1d38db0f_0_1772"/>
          <p:cNvSpPr txBox="1"/>
          <p:nvPr/>
        </p:nvSpPr>
        <p:spPr>
          <a:xfrm>
            <a:off x="308475" y="1986900"/>
            <a:ext cx="8137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6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Exploration</a:t>
            </a:r>
            <a:endParaRPr b="1" i="0" sz="6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g2ad1d38db0f_0_1695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759" name="Google Shape;759;g2ad1d38db0f_0_169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2ad1d38db0f_0_169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2ad1d38db0f_0_169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2" name="Google Shape;762;g2ad1d38db0f_0_1695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763" name="Google Shape;763;g2ad1d38db0f_0_169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2ad1d38db0f_0_169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2ad1d38db0f_0_169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2ad1d38db0f_0_169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2ad1d38db0f_0_169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2ad1d38db0f_0_169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2ad1d38db0f_0_169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2ad1d38db0f_0_169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2ad1d38db0f_0_169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2" name="Google Shape;772;g2ad1d38db0f_0_169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73" name="Google Shape;773;g2ad1d38db0f_0_16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g2ad1d38db0f_0_1695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Favorite Movie</a:t>
            </a:r>
            <a:endParaRPr b="1" sz="36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g2ad1d38db0f_0_1695"/>
          <p:cNvSpPr txBox="1"/>
          <p:nvPr/>
        </p:nvSpPr>
        <p:spPr>
          <a:xfrm>
            <a:off x="5616525" y="910600"/>
            <a:ext cx="334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Film yang memiliki rating tinggi (&gt;=3) terdapat sebanyak 80% dari total film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6" name="Google Shape;776;g2ad1d38db0f_0_16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675" y="935925"/>
            <a:ext cx="5311725" cy="3680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1" name="Google Shape;781;g2ad1d38db0f_0_1715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782" name="Google Shape;782;g2ad1d38db0f_0_171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2ad1d38db0f_0_171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2ad1d38db0f_0_171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5" name="Google Shape;785;g2ad1d38db0f_0_1715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786" name="Google Shape;786;g2ad1d38db0f_0_171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2ad1d38db0f_0_171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2ad1d38db0f_0_171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2ad1d38db0f_0_171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2ad1d38db0f_0_171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2ad1d38db0f_0_171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2ad1d38db0f_0_171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2ad1d38db0f_0_171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2ad1d38db0f_0_171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5" name="Google Shape;795;g2ad1d38db0f_0_171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96" name="Google Shape;796;g2ad1d38db0f_0_17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g2ad1d38db0f_0_1715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Movie Duration</a:t>
            </a:r>
            <a:endParaRPr b="1" sz="36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g2ad1d38db0f_0_1715"/>
          <p:cNvSpPr txBox="1"/>
          <p:nvPr/>
        </p:nvSpPr>
        <p:spPr>
          <a:xfrm>
            <a:off x="5616525" y="910600"/>
            <a:ext cx="3344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Durasi film terbanyak terdapat di antara durasi 2-3 jam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Terdapat beberapa film panjang yang berdurasi di atas 3 jam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9" name="Google Shape;799;g2ad1d38db0f_0_17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325" y="984350"/>
            <a:ext cx="5311722" cy="3584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" name="Google Shape;804;g2ad1d38db0f_0_1735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805" name="Google Shape;805;g2ad1d38db0f_0_173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2ad1d38db0f_0_173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2ad1d38db0f_0_173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8" name="Google Shape;808;g2ad1d38db0f_0_1735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809" name="Google Shape;809;g2ad1d38db0f_0_173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2ad1d38db0f_0_173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2ad1d38db0f_0_173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2ad1d38db0f_0_173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2ad1d38db0f_0_173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2ad1d38db0f_0_173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2ad1d38db0f_0_173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2ad1d38db0f_0_173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2ad1d38db0f_0_173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8" name="Google Shape;818;g2ad1d38db0f_0_173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19" name="Google Shape;819;g2ad1d38db0f_0_17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g2ad1d38db0f_0_1735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Movie Duration vs Rating</a:t>
            </a:r>
            <a:endParaRPr b="1" sz="36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g2ad1d38db0f_0_1735"/>
          <p:cNvSpPr txBox="1"/>
          <p:nvPr/>
        </p:nvSpPr>
        <p:spPr>
          <a:xfrm>
            <a:off x="4687750" y="910600"/>
            <a:ext cx="4273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Pola berbentuk huruf V. artinya film yang memiliki durasi terlalu pendek atau terlalu panjang justru tidak memiliki  rating yang rendah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Film rating rendah justru didominasi oleh film yang berdurasi 2-3 jam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2" name="Google Shape;822;g2ad1d38db0f_0_17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925" y="942913"/>
            <a:ext cx="4011000" cy="3666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oogle Shape;827;g2ad1d38db0f_0_1780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828" name="Google Shape;828;g2ad1d38db0f_0_1780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2ad1d38db0f_0_1780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2ad1d38db0f_0_1780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1" name="Google Shape;831;g2ad1d38db0f_0_1780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832" name="Google Shape;832;g2ad1d38db0f_0_1780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2ad1d38db0f_0_1780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2ad1d38db0f_0_1780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2ad1d38db0f_0_1780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2ad1d38db0f_0_1780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g2ad1d38db0f_0_1780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g2ad1d38db0f_0_1780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g2ad1d38db0f_0_1780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2ad1d38db0f_0_1780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1" name="Google Shape;841;g2ad1d38db0f_0_1780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2" name="Google Shape;842;g2ad1d38db0f_0_17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g2ad1d38db0f_0_1780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Title </a:t>
            </a: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Length</a:t>
            </a:r>
            <a:endParaRPr b="1" sz="36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4" name="Google Shape;844;g2ad1d38db0f_0_17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900" y="752650"/>
            <a:ext cx="4783501" cy="383046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g2ad1d38db0f_0_1780"/>
          <p:cNvSpPr txBox="1"/>
          <p:nvPr/>
        </p:nvSpPr>
        <p:spPr>
          <a:xfrm>
            <a:off x="5425625" y="910600"/>
            <a:ext cx="3535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Sebagian besar film memiliki panjang judul &lt; 30 huruf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Terdapat beberapa film yang memiliki judul yang cukup panjang, yaitu di atas &gt;40 huruf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g2ad1d38db0f_0_1999"/>
          <p:cNvPicPr preferRelativeResize="0"/>
          <p:nvPr/>
        </p:nvPicPr>
        <p:blipFill rotWithShape="1">
          <a:blip r:embed="rId3">
            <a:alphaModFix/>
          </a:blip>
          <a:srcRect b="0" l="0" r="2856" t="2714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g2ad1d38db0f_0_1999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g2ad1d38db0f_0_199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53" name="Google Shape;853;g2ad1d38db0f_0_1999"/>
          <p:cNvPicPr preferRelativeResize="0"/>
          <p:nvPr/>
        </p:nvPicPr>
        <p:blipFill rotWithShape="1">
          <a:blip r:embed="rId4">
            <a:alphaModFix/>
          </a:blip>
          <a:srcRect b="36592" l="20890" r="19610" t="4050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2ad1d38db0f_0_1999"/>
          <p:cNvSpPr txBox="1"/>
          <p:nvPr/>
        </p:nvSpPr>
        <p:spPr>
          <a:xfrm>
            <a:off x="330175" y="1494300"/>
            <a:ext cx="81375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6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Train-Test Data Concept</a:t>
            </a:r>
            <a:endParaRPr b="1" i="0" sz="6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g2ad1d38db0f_0_1928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860" name="Google Shape;860;g2ad1d38db0f_0_192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g2ad1d38db0f_0_192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2ad1d38db0f_0_192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3" name="Google Shape;863;g2ad1d38db0f_0_1928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864" name="Google Shape;864;g2ad1d38db0f_0_192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g2ad1d38db0f_0_192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2ad1d38db0f_0_192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2ad1d38db0f_0_192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g2ad1d38db0f_0_192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g2ad1d38db0f_0_192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g2ad1d38db0f_0_192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g2ad1d38db0f_0_192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g2ad1d38db0f_0_192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3" name="Google Shape;873;g2ad1d38db0f_0_192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74" name="Google Shape;874;g2ad1d38db0f_0_19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g2ad1d38db0f_0_1928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Modeling Workflow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6" name="Google Shape;876;g2ad1d38db0f_0_19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38" y="1240275"/>
            <a:ext cx="8134628" cy="33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2ad1d38db0f_0_847"/>
          <p:cNvPicPr preferRelativeResize="0"/>
          <p:nvPr/>
        </p:nvPicPr>
        <p:blipFill rotWithShape="1">
          <a:blip r:embed="rId3">
            <a:alphaModFix/>
          </a:blip>
          <a:srcRect b="0" l="0" r="2856" t="2714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2ad1d38db0f_0_847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2ad1d38db0f_0_84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2" name="Google Shape;102;g2ad1d38db0f_0_847"/>
          <p:cNvPicPr preferRelativeResize="0"/>
          <p:nvPr/>
        </p:nvPicPr>
        <p:blipFill rotWithShape="1">
          <a:blip r:embed="rId4">
            <a:alphaModFix/>
          </a:blip>
          <a:srcRect b="36592" l="20890" r="19610" t="4050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2ad1d38db0f_0_847"/>
          <p:cNvSpPr txBox="1"/>
          <p:nvPr/>
        </p:nvSpPr>
        <p:spPr>
          <a:xfrm>
            <a:off x="308475" y="1986900"/>
            <a:ext cx="8137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6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Understanding Data</a:t>
            </a:r>
            <a:endParaRPr b="1" i="0" sz="6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g266c383fb86_0_299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882" name="Google Shape;882;g266c383fb86_0_299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g266c383fb86_0_299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g266c383fb86_0_299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5" name="Google Shape;885;g266c383fb86_0_299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886" name="Google Shape;886;g266c383fb86_0_299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g266c383fb86_0_299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g266c383fb86_0_299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g266c383fb86_0_299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g266c383fb86_0_299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g266c383fb86_0_299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g266c383fb86_0_299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g266c383fb86_0_299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g266c383fb86_0_299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5" name="Google Shape;895;g266c383fb86_0_29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96" name="Google Shape;896;g266c383fb86_0_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g266c383fb86_0_299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Holdout Validation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8" name="Google Shape;898;g266c383fb86_0_299"/>
          <p:cNvSpPr/>
          <p:nvPr/>
        </p:nvSpPr>
        <p:spPr>
          <a:xfrm>
            <a:off x="1116363" y="2219250"/>
            <a:ext cx="64365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g266c383fb86_0_299"/>
          <p:cNvSpPr txBox="1"/>
          <p:nvPr/>
        </p:nvSpPr>
        <p:spPr>
          <a:xfrm>
            <a:off x="1050388" y="1819050"/>
            <a:ext cx="38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data</a:t>
            </a:r>
            <a:endParaRPr/>
          </a:p>
        </p:txBody>
      </p:sp>
      <p:sp>
        <p:nvSpPr>
          <p:cNvPr id="900" name="Google Shape;900;g266c383fb86_0_299"/>
          <p:cNvSpPr/>
          <p:nvPr/>
        </p:nvSpPr>
        <p:spPr>
          <a:xfrm>
            <a:off x="6306038" y="3491925"/>
            <a:ext cx="1203600" cy="2418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g266c383fb86_0_299"/>
          <p:cNvSpPr txBox="1"/>
          <p:nvPr/>
        </p:nvSpPr>
        <p:spPr>
          <a:xfrm>
            <a:off x="2947763" y="3091725"/>
            <a:ext cx="6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</a:t>
            </a:r>
            <a:endParaRPr/>
          </a:p>
        </p:txBody>
      </p:sp>
      <p:sp>
        <p:nvSpPr>
          <p:cNvPr id="902" name="Google Shape;902;g266c383fb86_0_299"/>
          <p:cNvSpPr/>
          <p:nvPr/>
        </p:nvSpPr>
        <p:spPr>
          <a:xfrm>
            <a:off x="1116363" y="3491925"/>
            <a:ext cx="49593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g266c383fb86_0_299"/>
          <p:cNvSpPr txBox="1"/>
          <p:nvPr/>
        </p:nvSpPr>
        <p:spPr>
          <a:xfrm>
            <a:off x="6597363" y="3091725"/>
            <a:ext cx="5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oogle Shape;908;g266c383fb86_0_325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909" name="Google Shape;909;g266c383fb86_0_32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g266c383fb86_0_32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266c383fb86_0_32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2" name="Google Shape;912;g266c383fb86_0_325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913" name="Google Shape;913;g266c383fb86_0_32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g266c383fb86_0_32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g266c383fb86_0_32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g266c383fb86_0_32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g266c383fb86_0_32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g266c383fb86_0_32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g266c383fb86_0_32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g266c383fb86_0_32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g266c383fb86_0_32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2" name="Google Shape;922;g266c383fb86_0_32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23" name="Google Shape;923;g266c383fb86_0_3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g266c383fb86_0_325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Cross Validation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g266c383fb86_0_325"/>
          <p:cNvSpPr/>
          <p:nvPr/>
        </p:nvSpPr>
        <p:spPr>
          <a:xfrm>
            <a:off x="404400" y="1572675"/>
            <a:ext cx="54927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g266c383fb86_0_325"/>
          <p:cNvSpPr txBox="1"/>
          <p:nvPr/>
        </p:nvSpPr>
        <p:spPr>
          <a:xfrm>
            <a:off x="338425" y="1172475"/>
            <a:ext cx="38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data</a:t>
            </a:r>
            <a:endParaRPr/>
          </a:p>
        </p:txBody>
      </p:sp>
      <p:sp>
        <p:nvSpPr>
          <p:cNvPr id="927" name="Google Shape;927;g266c383fb86_0_325"/>
          <p:cNvSpPr/>
          <p:nvPr/>
        </p:nvSpPr>
        <p:spPr>
          <a:xfrm>
            <a:off x="465838" y="2450375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g266c383fb86_0_325"/>
          <p:cNvSpPr/>
          <p:nvPr/>
        </p:nvSpPr>
        <p:spPr>
          <a:xfrm>
            <a:off x="1249413" y="2450375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g266c383fb86_0_325"/>
          <p:cNvSpPr/>
          <p:nvPr/>
        </p:nvSpPr>
        <p:spPr>
          <a:xfrm>
            <a:off x="2086738" y="2450375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g266c383fb86_0_325"/>
          <p:cNvSpPr/>
          <p:nvPr/>
        </p:nvSpPr>
        <p:spPr>
          <a:xfrm>
            <a:off x="2869738" y="2450375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g266c383fb86_0_325"/>
          <p:cNvSpPr/>
          <p:nvPr/>
        </p:nvSpPr>
        <p:spPr>
          <a:xfrm>
            <a:off x="3652738" y="2450375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g266c383fb86_0_325"/>
          <p:cNvSpPr/>
          <p:nvPr/>
        </p:nvSpPr>
        <p:spPr>
          <a:xfrm>
            <a:off x="4436313" y="2450375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g266c383fb86_0_325"/>
          <p:cNvSpPr/>
          <p:nvPr/>
        </p:nvSpPr>
        <p:spPr>
          <a:xfrm>
            <a:off x="5273638" y="2450375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g266c383fb86_0_325"/>
          <p:cNvSpPr txBox="1"/>
          <p:nvPr/>
        </p:nvSpPr>
        <p:spPr>
          <a:xfrm>
            <a:off x="342963" y="2008625"/>
            <a:ext cx="38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into </a:t>
            </a:r>
            <a:r>
              <a:rPr i="1" lang="en"/>
              <a:t>k </a:t>
            </a:r>
            <a:r>
              <a:rPr lang="en"/>
              <a:t>parts</a:t>
            </a:r>
            <a:endParaRPr/>
          </a:p>
        </p:txBody>
      </p:sp>
      <p:sp>
        <p:nvSpPr>
          <p:cNvPr id="935" name="Google Shape;935;g266c383fb86_0_325"/>
          <p:cNvSpPr txBox="1"/>
          <p:nvPr/>
        </p:nvSpPr>
        <p:spPr>
          <a:xfrm>
            <a:off x="338425" y="3353638"/>
            <a:ext cx="1001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Iteration 1</a:t>
            </a:r>
            <a:endParaRPr b="0" i="0" sz="14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g266c383fb86_0_325"/>
          <p:cNvSpPr/>
          <p:nvPr/>
        </p:nvSpPr>
        <p:spPr>
          <a:xfrm>
            <a:off x="1323400" y="3452938"/>
            <a:ext cx="684900" cy="2418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g266c383fb86_0_325"/>
          <p:cNvSpPr/>
          <p:nvPr/>
        </p:nvSpPr>
        <p:spPr>
          <a:xfrm>
            <a:off x="2106975" y="3452938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g266c383fb86_0_325"/>
          <p:cNvSpPr/>
          <p:nvPr/>
        </p:nvSpPr>
        <p:spPr>
          <a:xfrm>
            <a:off x="2944300" y="3452938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g266c383fb86_0_325"/>
          <p:cNvSpPr/>
          <p:nvPr/>
        </p:nvSpPr>
        <p:spPr>
          <a:xfrm>
            <a:off x="3727300" y="3452938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g266c383fb86_0_325"/>
          <p:cNvSpPr/>
          <p:nvPr/>
        </p:nvSpPr>
        <p:spPr>
          <a:xfrm>
            <a:off x="4510300" y="3452938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g266c383fb86_0_325"/>
          <p:cNvSpPr/>
          <p:nvPr/>
        </p:nvSpPr>
        <p:spPr>
          <a:xfrm>
            <a:off x="5293875" y="3452938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g266c383fb86_0_325"/>
          <p:cNvSpPr/>
          <p:nvPr/>
        </p:nvSpPr>
        <p:spPr>
          <a:xfrm>
            <a:off x="6131200" y="3452938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g266c383fb86_0_325"/>
          <p:cNvSpPr txBox="1"/>
          <p:nvPr/>
        </p:nvSpPr>
        <p:spPr>
          <a:xfrm>
            <a:off x="338425" y="3694738"/>
            <a:ext cx="1001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Iteration 2</a:t>
            </a:r>
            <a:endParaRPr b="0" i="0" sz="14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" name="Google Shape;944;g266c383fb86_0_325"/>
          <p:cNvSpPr/>
          <p:nvPr/>
        </p:nvSpPr>
        <p:spPr>
          <a:xfrm>
            <a:off x="2106975" y="3794038"/>
            <a:ext cx="684900" cy="2418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g266c383fb86_0_325"/>
          <p:cNvSpPr/>
          <p:nvPr/>
        </p:nvSpPr>
        <p:spPr>
          <a:xfrm>
            <a:off x="1323400" y="3794038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g266c383fb86_0_325"/>
          <p:cNvSpPr/>
          <p:nvPr/>
        </p:nvSpPr>
        <p:spPr>
          <a:xfrm>
            <a:off x="2944300" y="3794038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g266c383fb86_0_325"/>
          <p:cNvSpPr/>
          <p:nvPr/>
        </p:nvSpPr>
        <p:spPr>
          <a:xfrm>
            <a:off x="3727300" y="3794038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g266c383fb86_0_325"/>
          <p:cNvSpPr/>
          <p:nvPr/>
        </p:nvSpPr>
        <p:spPr>
          <a:xfrm>
            <a:off x="4510300" y="3794038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g266c383fb86_0_325"/>
          <p:cNvSpPr/>
          <p:nvPr/>
        </p:nvSpPr>
        <p:spPr>
          <a:xfrm>
            <a:off x="5293875" y="3794038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g266c383fb86_0_325"/>
          <p:cNvSpPr/>
          <p:nvPr/>
        </p:nvSpPr>
        <p:spPr>
          <a:xfrm>
            <a:off x="6131200" y="3794038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g266c383fb86_0_325"/>
          <p:cNvSpPr txBox="1"/>
          <p:nvPr/>
        </p:nvSpPr>
        <p:spPr>
          <a:xfrm>
            <a:off x="338425" y="4035838"/>
            <a:ext cx="1001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Iteration 3</a:t>
            </a:r>
            <a:endParaRPr b="0" i="0" sz="14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2" name="Google Shape;952;g266c383fb86_0_325"/>
          <p:cNvSpPr/>
          <p:nvPr/>
        </p:nvSpPr>
        <p:spPr>
          <a:xfrm>
            <a:off x="2917125" y="4135138"/>
            <a:ext cx="684900" cy="2418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g266c383fb86_0_325"/>
          <p:cNvSpPr/>
          <p:nvPr/>
        </p:nvSpPr>
        <p:spPr>
          <a:xfrm>
            <a:off x="2106975" y="4135138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g266c383fb86_0_325"/>
          <p:cNvSpPr/>
          <p:nvPr/>
        </p:nvSpPr>
        <p:spPr>
          <a:xfrm>
            <a:off x="1323400" y="4135138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g266c383fb86_0_325"/>
          <p:cNvSpPr/>
          <p:nvPr/>
        </p:nvSpPr>
        <p:spPr>
          <a:xfrm>
            <a:off x="3727300" y="4135138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g266c383fb86_0_325"/>
          <p:cNvSpPr/>
          <p:nvPr/>
        </p:nvSpPr>
        <p:spPr>
          <a:xfrm>
            <a:off x="4510300" y="4135138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g266c383fb86_0_325"/>
          <p:cNvSpPr/>
          <p:nvPr/>
        </p:nvSpPr>
        <p:spPr>
          <a:xfrm>
            <a:off x="5293875" y="4135138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g266c383fb86_0_325"/>
          <p:cNvSpPr/>
          <p:nvPr/>
        </p:nvSpPr>
        <p:spPr>
          <a:xfrm>
            <a:off x="6131200" y="4135138"/>
            <a:ext cx="6849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g266c383fb86_0_325"/>
          <p:cNvSpPr txBox="1"/>
          <p:nvPr/>
        </p:nvSpPr>
        <p:spPr>
          <a:xfrm>
            <a:off x="404400" y="2872463"/>
            <a:ext cx="78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one is training dataset</a:t>
            </a:r>
            <a:endParaRPr/>
          </a:p>
        </p:txBody>
      </p:sp>
      <p:sp>
        <p:nvSpPr>
          <p:cNvPr id="960" name="Google Shape;960;g266c383fb86_0_325"/>
          <p:cNvSpPr/>
          <p:nvPr/>
        </p:nvSpPr>
        <p:spPr>
          <a:xfrm>
            <a:off x="7454700" y="3936550"/>
            <a:ext cx="1203600" cy="2418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g266c383fb86_0_325"/>
          <p:cNvSpPr/>
          <p:nvPr/>
        </p:nvSpPr>
        <p:spPr>
          <a:xfrm>
            <a:off x="7454700" y="3694750"/>
            <a:ext cx="1203600" cy="241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Train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6" name="Google Shape;966;g2ad1d38db0f_0_2008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967" name="Google Shape;967;g2ad1d38db0f_0_200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g2ad1d38db0f_0_200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g2ad1d38db0f_0_200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0" name="Google Shape;970;g2ad1d38db0f_0_2008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971" name="Google Shape;971;g2ad1d38db0f_0_200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g2ad1d38db0f_0_200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g2ad1d38db0f_0_200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g2ad1d38db0f_0_200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g2ad1d38db0f_0_200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g2ad1d38db0f_0_200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g2ad1d38db0f_0_200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g2ad1d38db0f_0_200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g2ad1d38db0f_0_200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0" name="Google Shape;980;g2ad1d38db0f_0_200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81" name="Google Shape;981;g2ad1d38db0f_0_20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g2ad1d38db0f_0_2008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Machine Learning Workflow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3" name="Google Shape;983;g2ad1d38db0f_0_2008"/>
          <p:cNvSpPr txBox="1"/>
          <p:nvPr/>
        </p:nvSpPr>
        <p:spPr>
          <a:xfrm>
            <a:off x="359325" y="903175"/>
            <a:ext cx="7735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Sebagian besar film memiliki panjang judul &lt; 30 huruf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Terdapat beberapa film yang memiliki judul yang cukup panjang, yaitu di atas &gt;40 huruf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g266c383fb86_0_382"/>
          <p:cNvPicPr preferRelativeResize="0"/>
          <p:nvPr/>
        </p:nvPicPr>
        <p:blipFill rotWithShape="1">
          <a:blip r:embed="rId3">
            <a:alphaModFix/>
          </a:blip>
          <a:srcRect b="0" l="0" r="2856" t="2714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g266c383fb86_0_382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g266c383fb86_0_382"/>
          <p:cNvSpPr txBox="1"/>
          <p:nvPr/>
        </p:nvSpPr>
        <p:spPr>
          <a:xfrm>
            <a:off x="422550" y="1754225"/>
            <a:ext cx="80619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lang="en" sz="6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Supervised Machine Learning</a:t>
            </a:r>
            <a:endParaRPr b="1" i="0" sz="6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1" name="Google Shape;991;g266c383fb86_0_38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92" name="Google Shape;992;g266c383fb86_0_382"/>
          <p:cNvPicPr preferRelativeResize="0"/>
          <p:nvPr/>
        </p:nvPicPr>
        <p:blipFill rotWithShape="1">
          <a:blip r:embed="rId4">
            <a:alphaModFix/>
          </a:blip>
          <a:srcRect b="36591" l="20890" r="19610" t="40501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7" name="Google Shape;997;g266c383fb86_0_390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998" name="Google Shape;998;g266c383fb86_0_390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g266c383fb86_0_390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g266c383fb86_0_390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1" name="Google Shape;1001;g266c383fb86_0_390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002" name="Google Shape;1002;g266c383fb86_0_390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g266c383fb86_0_390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g266c383fb86_0_390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g266c383fb86_0_390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g266c383fb86_0_390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g266c383fb86_0_390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g266c383fb86_0_390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g266c383fb86_0_390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g266c383fb86_0_390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1" name="Google Shape;1011;g266c383fb86_0_390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12" name="Google Shape;1012;g266c383fb86_0_3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g266c383fb86_0_390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Regression vs Classification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4" name="Google Shape;1014;g266c383fb86_0_390"/>
          <p:cNvSpPr txBox="1"/>
          <p:nvPr/>
        </p:nvSpPr>
        <p:spPr>
          <a:xfrm>
            <a:off x="365825" y="1653075"/>
            <a:ext cx="402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Regression</a:t>
            </a:r>
            <a:endParaRPr b="1" i="1" sz="18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2925"/>
                </a:solidFill>
                <a:latin typeface="Roboto"/>
                <a:ea typeface="Roboto"/>
                <a:cs typeface="Roboto"/>
                <a:sym typeface="Roboto"/>
              </a:rPr>
              <a:t>Prediction when the target feature is a continuous numerical variable</a:t>
            </a:r>
            <a:endParaRPr sz="1800">
              <a:solidFill>
                <a:srgbClr val="1129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5" name="Google Shape;1015;g266c383fb86_0_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490" y="1862800"/>
            <a:ext cx="4140284" cy="2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g266c383fb86_0_390"/>
          <p:cNvSpPr txBox="1"/>
          <p:nvPr/>
        </p:nvSpPr>
        <p:spPr>
          <a:xfrm>
            <a:off x="365825" y="3152675"/>
            <a:ext cx="402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b="1" i="1" sz="18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2925"/>
                </a:solidFill>
                <a:latin typeface="Roboto"/>
                <a:ea typeface="Roboto"/>
                <a:cs typeface="Roboto"/>
                <a:sym typeface="Roboto"/>
              </a:rPr>
              <a:t>Prediction when the target feature is a categorical variable</a:t>
            </a:r>
            <a:endParaRPr sz="1800">
              <a:solidFill>
                <a:srgbClr val="1129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1" name="Google Shape;1021;g266c383fb86_0_413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022" name="Google Shape;1022;g266c383fb86_0_413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g266c383fb86_0_413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g266c383fb86_0_413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g266c383fb86_0_413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026" name="Google Shape;1026;g266c383fb86_0_413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g266c383fb86_0_413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g266c383fb86_0_413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g266c383fb86_0_413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g266c383fb86_0_413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g266c383fb86_0_413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g266c383fb86_0_413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g266c383fb86_0_413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g266c383fb86_0_413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5" name="Google Shape;1035;g266c383fb86_0_413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36" name="Google Shape;1036;g266c383fb86_0_4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g266c383fb86_0_413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K Nearest Neighbor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8" name="Google Shape;1038;g266c383fb86_0_413"/>
          <p:cNvSpPr txBox="1"/>
          <p:nvPr/>
        </p:nvSpPr>
        <p:spPr>
          <a:xfrm>
            <a:off x="4861500" y="1381700"/>
            <a:ext cx="4357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Konsep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Menghitung jarak antara data baru dengan data yang ada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Menghitung </a:t>
            </a: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data terdekat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Memprediksi berdasarkan </a:t>
            </a: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majority voting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9" name="Google Shape;1039;g266c383fb86_0_4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25" y="1381700"/>
            <a:ext cx="4548575" cy="2789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" name="Google Shape;1044;g266c383fb86_0_435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045" name="Google Shape;1045;g266c383fb86_0_43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g266c383fb86_0_43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g266c383fb86_0_43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8" name="Google Shape;1048;g266c383fb86_0_435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049" name="Google Shape;1049;g266c383fb86_0_43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g266c383fb86_0_43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g266c383fb86_0_43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g266c383fb86_0_43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g266c383fb86_0_43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g266c383fb86_0_43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g266c383fb86_0_43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g266c383fb86_0_43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g266c383fb86_0_43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8" name="Google Shape;1058;g266c383fb86_0_43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59" name="Google Shape;1059;g266c383fb86_0_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g266c383fb86_0_435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Distance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1" name="Google Shape;1061;g266c383fb86_0_4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225" y="701588"/>
            <a:ext cx="5544983" cy="39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66c383fb86_0_456"/>
          <p:cNvSpPr txBox="1"/>
          <p:nvPr/>
        </p:nvSpPr>
        <p:spPr>
          <a:xfrm>
            <a:off x="4731275" y="1302175"/>
            <a:ext cx="4357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Konsep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Membagi data berdasarkan target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Menghitung </a:t>
            </a: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loss function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yang ada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Memilih </a:t>
            </a: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dengan loss function terkecil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67" name="Google Shape;1067;g266c383fb86_0_456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068" name="Google Shape;1068;g266c383fb86_0_456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g266c383fb86_0_456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g266c383fb86_0_456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1" name="Google Shape;1071;g266c383fb86_0_456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072" name="Google Shape;1072;g266c383fb86_0_456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g266c383fb86_0_456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g266c383fb86_0_456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g266c383fb86_0_456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g266c383fb86_0_456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g266c383fb86_0_456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g266c383fb86_0_456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g266c383fb86_0_456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g266c383fb86_0_456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1" name="Google Shape;1081;g266c383fb86_0_456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82" name="Google Shape;1082;g266c383fb86_0_4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g266c383fb86_0_456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Decision Tree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4" name="Google Shape;1084;g266c383fb86_0_4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25" y="1369423"/>
            <a:ext cx="4105526" cy="23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g266c383fb86_0_528"/>
          <p:cNvPicPr preferRelativeResize="0"/>
          <p:nvPr/>
        </p:nvPicPr>
        <p:blipFill rotWithShape="1">
          <a:blip r:embed="rId3">
            <a:alphaModFix/>
          </a:blip>
          <a:srcRect b="0" l="0" r="2856" t="2714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g266c383fb86_0_528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g266c383fb86_0_528"/>
          <p:cNvSpPr txBox="1"/>
          <p:nvPr/>
        </p:nvSpPr>
        <p:spPr>
          <a:xfrm>
            <a:off x="422550" y="1754225"/>
            <a:ext cx="8061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lang="en" sz="6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 Evaluation</a:t>
            </a:r>
            <a:endParaRPr b="1" i="0" sz="6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g266c383fb86_0_52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93" name="Google Shape;1093;g266c383fb86_0_528"/>
          <p:cNvPicPr preferRelativeResize="0"/>
          <p:nvPr/>
        </p:nvPicPr>
        <p:blipFill rotWithShape="1">
          <a:blip r:embed="rId4">
            <a:alphaModFix/>
          </a:blip>
          <a:srcRect b="36591" l="20890" r="19610" t="40501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g266c383fb86_0_536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099" name="Google Shape;1099;g266c383fb86_0_536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g266c383fb86_0_536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g266c383fb86_0_536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2" name="Google Shape;1102;g266c383fb86_0_536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103" name="Google Shape;1103;g266c383fb86_0_536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g266c383fb86_0_536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g266c383fb86_0_536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g266c383fb86_0_536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g266c383fb86_0_536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g266c383fb86_0_536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g266c383fb86_0_536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g266c383fb86_0_536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g266c383fb86_0_536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2" name="Google Shape;1112;g266c383fb86_0_536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13" name="Google Shape;1113;g266c383fb86_0_5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g266c383fb86_0_536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Confusion Matrix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15" name="Google Shape;1115;g266c383fb86_0_536"/>
          <p:cNvGraphicFramePr/>
          <p:nvPr/>
        </p:nvGraphicFramePr>
        <p:xfrm>
          <a:off x="1004925" y="16140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{B04A3BCD-E14C-44D9-8B94-0FB7FBC76210}</a:tableStyleId>
              </a:tblPr>
              <a:tblGrid>
                <a:gridCol w="1809750"/>
                <a:gridCol w="1528100"/>
                <a:gridCol w="2060675"/>
                <a:gridCol w="1840475"/>
              </a:tblGrid>
              <a:tr h="100000">
                <a:tc gridSpan="2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 anchor="ctr"/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/>
                        <a:t>Actual</a:t>
                      </a:r>
                      <a:endParaRPr b="1" sz="1400"/>
                    </a:p>
                  </a:txBody>
                  <a:tcPr marT="91425" marB="91425" marR="91425" marL="91425"/>
                </a:tc>
                <a:tc hMerge="1"/>
              </a:tr>
              <a:tr h="381000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2925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400">
                          <a:solidFill>
                            <a:srgbClr val="112925"/>
                          </a:solidFill>
                        </a:rPr>
                        <a:t>0 (Negative)</a:t>
                      </a:r>
                      <a:endParaRPr sz="1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2925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400">
                          <a:solidFill>
                            <a:srgbClr val="112925"/>
                          </a:solidFill>
                        </a:rPr>
                        <a:t>1 (Positive)</a:t>
                      </a:r>
                      <a:endParaRPr sz="1400"/>
                    </a:p>
                  </a:txBody>
                  <a:tcPr marT="91425" marB="91425" marR="91425" marL="91425"/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/>
                        <a:t>Prediction</a:t>
                      </a:r>
                      <a:endParaRPr b="1" sz="1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2925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400">
                          <a:solidFill>
                            <a:srgbClr val="112925"/>
                          </a:solidFill>
                        </a:rPr>
                        <a:t>0 (Negative)</a:t>
                      </a:r>
                      <a:endParaRPr sz="1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2925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400">
                          <a:solidFill>
                            <a:srgbClr val="112925"/>
                          </a:solidFill>
                        </a:rPr>
                        <a:t>True Negative (1-α)</a:t>
                      </a:r>
                      <a:endParaRPr sz="1400">
                        <a:solidFill>
                          <a:srgbClr val="11292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2925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400">
                          <a:solidFill>
                            <a:srgbClr val="112925"/>
                          </a:solidFill>
                        </a:rPr>
                        <a:t>False Negative (𝝱)</a:t>
                      </a:r>
                      <a:endParaRPr sz="1400"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2925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400">
                          <a:solidFill>
                            <a:srgbClr val="112925"/>
                          </a:solidFill>
                        </a:rPr>
                        <a:t>1 (Positive)</a:t>
                      </a:r>
                      <a:endParaRPr sz="1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2925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400">
                          <a:solidFill>
                            <a:srgbClr val="112925"/>
                          </a:solidFill>
                        </a:rPr>
                        <a:t>False Positive (α)</a:t>
                      </a:r>
                      <a:endParaRPr sz="1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2925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400">
                          <a:solidFill>
                            <a:srgbClr val="112925"/>
                          </a:solidFill>
                        </a:rPr>
                        <a:t>True Positive (1-𝝱)</a:t>
                      </a:r>
                      <a:endParaRPr sz="14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6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109" name="Google Shape;109;p6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6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113" name="Google Shape;113;p6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6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Tools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525" y="1436450"/>
            <a:ext cx="3200724" cy="14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4900" y="1436450"/>
            <a:ext cx="3253576" cy="147889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 txBox="1"/>
          <p:nvPr/>
        </p:nvSpPr>
        <p:spPr>
          <a:xfrm>
            <a:off x="3443275" y="3225875"/>
            <a:ext cx="17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11292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kaggle.com/dataset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0" name="Google Shape;1120;g266c383fb86_0_557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121" name="Google Shape;1121;g266c383fb86_0_55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g266c383fb86_0_55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g266c383fb86_0_55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4" name="Google Shape;1124;g266c383fb86_0_557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125" name="Google Shape;1125;g266c383fb86_0_55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g266c383fb86_0_55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g266c383fb86_0_55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g266c383fb86_0_55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g266c383fb86_0_55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g266c383fb86_0_55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g266c383fb86_0_55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g266c383fb86_0_55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g266c383fb86_0_55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4" name="Google Shape;1134;g266c383fb86_0_55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35" name="Google Shape;1135;g266c383fb86_0_5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g266c383fb86_0_557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37" name="Google Shape;1137;g266c383fb86_0_557"/>
          <p:cNvGraphicFramePr/>
          <p:nvPr/>
        </p:nvGraphicFramePr>
        <p:xfrm>
          <a:off x="952500" y="22274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{B04A3BCD-E14C-44D9-8B94-0FB7FBC76210}</a:tableStyleId>
              </a:tblPr>
              <a:tblGrid>
                <a:gridCol w="1809750"/>
                <a:gridCol w="1528100"/>
                <a:gridCol w="2060675"/>
                <a:gridCol w="1840475"/>
              </a:tblGrid>
              <a:tr h="228425">
                <a:tc gridSpan="2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 anchor="ctr"/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/>
                        <a:t>Actual</a:t>
                      </a:r>
                      <a:endParaRPr b="1" sz="1400"/>
                    </a:p>
                  </a:txBody>
                  <a:tcPr marT="91425" marB="91425" marR="91425" marL="91425"/>
                </a:tc>
                <a:tc hMerge="1"/>
              </a:tr>
              <a:tr h="22842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112925"/>
                          </a:solidFill>
                        </a:rPr>
                        <a:t>0 (Negative)</a:t>
                      </a:r>
                      <a:endParaRPr sz="1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2925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400">
                          <a:solidFill>
                            <a:srgbClr val="112925"/>
                          </a:solidFill>
                        </a:rPr>
                        <a:t>1 (Positive)</a:t>
                      </a:r>
                      <a:endParaRPr sz="1400"/>
                    </a:p>
                  </a:txBody>
                  <a:tcPr marT="91425" marB="91425" marR="91425" marL="91425"/>
                </a:tc>
              </a:tr>
              <a:tr h="2284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/>
                        <a:t>Prediction</a:t>
                      </a:r>
                      <a:endParaRPr b="1" sz="1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2925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400">
                          <a:solidFill>
                            <a:srgbClr val="112925"/>
                          </a:solidFill>
                        </a:rPr>
                        <a:t>0 (Negative)</a:t>
                      </a:r>
                      <a:endParaRPr sz="1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88</a:t>
                      </a:r>
                      <a:endParaRPr sz="1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9</a:t>
                      </a:r>
                      <a:endParaRPr sz="1400"/>
                    </a:p>
                  </a:txBody>
                  <a:tcPr marT="91425" marB="91425" marR="91425" marL="91425"/>
                </a:tc>
              </a:tr>
              <a:tr h="2284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2925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400">
                          <a:solidFill>
                            <a:srgbClr val="112925"/>
                          </a:solidFill>
                        </a:rPr>
                        <a:t>1 (Positive)</a:t>
                      </a:r>
                      <a:endParaRPr sz="1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</a:t>
                      </a:r>
                      <a:endParaRPr sz="1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4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38" name="Google Shape;1138;g266c383fb86_0_557"/>
          <p:cNvSpPr txBox="1"/>
          <p:nvPr/>
        </p:nvSpPr>
        <p:spPr>
          <a:xfrm>
            <a:off x="952500" y="4037088"/>
            <a:ext cx="348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Accuracy =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 89/100 (89%)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39" name="Google Shape;1139;g266c383fb86_0_5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632" y="1237493"/>
            <a:ext cx="4976733" cy="6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g266c383fb86_0_580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145" name="Google Shape;1145;g266c383fb86_0_580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g266c383fb86_0_580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g266c383fb86_0_580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8" name="Google Shape;1148;g266c383fb86_0_580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149" name="Google Shape;1149;g266c383fb86_0_580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266c383fb86_0_580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266c383fb86_0_580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266c383fb86_0_580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266c383fb86_0_580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g266c383fb86_0_580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266c383fb86_0_580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g266c383fb86_0_580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g266c383fb86_0_580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8" name="Google Shape;1158;g266c383fb86_0_580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59" name="Google Shape;1159;g266c383fb86_0_5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g266c383fb86_0_580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Recall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61" name="Google Shape;1161;g266c383fb86_0_580"/>
          <p:cNvGraphicFramePr/>
          <p:nvPr/>
        </p:nvGraphicFramePr>
        <p:xfrm>
          <a:off x="952500" y="20998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{B04A3BCD-E14C-44D9-8B94-0FB7FBC76210}</a:tableStyleId>
              </a:tblPr>
              <a:tblGrid>
                <a:gridCol w="1809750"/>
                <a:gridCol w="1528100"/>
                <a:gridCol w="2060675"/>
                <a:gridCol w="1840475"/>
              </a:tblGrid>
              <a:tr h="228425">
                <a:tc gridSpan="2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 anchor="ctr"/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/>
                        <a:t>Actual</a:t>
                      </a:r>
                      <a:endParaRPr b="1" sz="1400"/>
                    </a:p>
                  </a:txBody>
                  <a:tcPr marT="91425" marB="91425" marR="91425" marL="91425"/>
                </a:tc>
                <a:tc hMerge="1"/>
              </a:tr>
              <a:tr h="22842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112925"/>
                          </a:solidFill>
                        </a:rPr>
                        <a:t>0 (Negative)</a:t>
                      </a:r>
                      <a:endParaRPr sz="1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2925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400">
                          <a:solidFill>
                            <a:srgbClr val="112925"/>
                          </a:solidFill>
                        </a:rPr>
                        <a:t>1 (Positive)</a:t>
                      </a:r>
                      <a:endParaRPr sz="1400"/>
                    </a:p>
                  </a:txBody>
                  <a:tcPr marT="91425" marB="91425" marR="91425" marL="91425"/>
                </a:tc>
              </a:tr>
              <a:tr h="2284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/>
                        <a:t>Prediction</a:t>
                      </a:r>
                      <a:endParaRPr b="1" sz="1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2925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400">
                          <a:solidFill>
                            <a:srgbClr val="112925"/>
                          </a:solidFill>
                        </a:rPr>
                        <a:t>0 (Negative)</a:t>
                      </a:r>
                      <a:endParaRPr sz="1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88</a:t>
                      </a:r>
                      <a:endParaRPr sz="1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9</a:t>
                      </a:r>
                      <a:endParaRPr sz="1400"/>
                    </a:p>
                  </a:txBody>
                  <a:tcPr marT="91425" marB="91425" marR="91425" marL="91425"/>
                </a:tc>
              </a:tr>
              <a:tr h="2284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2925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400">
                          <a:solidFill>
                            <a:srgbClr val="112925"/>
                          </a:solidFill>
                        </a:rPr>
                        <a:t>1 (Positive)</a:t>
                      </a:r>
                      <a:endParaRPr sz="1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</a:t>
                      </a:r>
                      <a:endParaRPr sz="1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4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62" name="Google Shape;1162;g266c383fb86_0_580"/>
          <p:cNvSpPr txBox="1"/>
          <p:nvPr/>
        </p:nvSpPr>
        <p:spPr>
          <a:xfrm>
            <a:off x="862400" y="3982475"/>
            <a:ext cx="348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Recall =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 1/10 (10%)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63" name="Google Shape;1163;g266c383fb86_0_5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275" y="1169718"/>
            <a:ext cx="5451450" cy="78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8" name="Google Shape;1168;g266c383fb86_0_603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169" name="Google Shape;1169;g266c383fb86_0_603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g266c383fb86_0_603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g266c383fb86_0_603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2" name="Google Shape;1172;g266c383fb86_0_603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173" name="Google Shape;1173;g266c383fb86_0_603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g266c383fb86_0_603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g266c383fb86_0_603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g266c383fb86_0_603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266c383fb86_0_603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g266c383fb86_0_603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g266c383fb86_0_603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g266c383fb86_0_603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g266c383fb86_0_603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2" name="Google Shape;1182;g266c383fb86_0_603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83" name="Google Shape;1183;g266c383fb86_0_6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g266c383fb86_0_603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Precision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85" name="Google Shape;1185;g266c383fb86_0_603"/>
          <p:cNvGraphicFramePr/>
          <p:nvPr/>
        </p:nvGraphicFramePr>
        <p:xfrm>
          <a:off x="952500" y="217419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{B04A3BCD-E14C-44D9-8B94-0FB7FBC76210}</a:tableStyleId>
              </a:tblPr>
              <a:tblGrid>
                <a:gridCol w="1809750"/>
                <a:gridCol w="1528100"/>
                <a:gridCol w="2060675"/>
                <a:gridCol w="1840475"/>
              </a:tblGrid>
              <a:tr h="228425">
                <a:tc gridSpan="2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 anchor="ctr"/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/>
                        <a:t>Actual</a:t>
                      </a:r>
                      <a:endParaRPr b="1" sz="1400"/>
                    </a:p>
                  </a:txBody>
                  <a:tcPr marT="91425" marB="91425" marR="91425" marL="91425"/>
                </a:tc>
                <a:tc hMerge="1"/>
              </a:tr>
              <a:tr h="22842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112925"/>
                          </a:solidFill>
                        </a:rPr>
                        <a:t>0 (Negative)</a:t>
                      </a:r>
                      <a:endParaRPr sz="1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2925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400">
                          <a:solidFill>
                            <a:srgbClr val="112925"/>
                          </a:solidFill>
                        </a:rPr>
                        <a:t>1 (Positive)</a:t>
                      </a:r>
                      <a:endParaRPr sz="1400"/>
                    </a:p>
                  </a:txBody>
                  <a:tcPr marT="91425" marB="91425" marR="91425" marL="91425"/>
                </a:tc>
              </a:tr>
              <a:tr h="2284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/>
                        <a:t>Prediction</a:t>
                      </a:r>
                      <a:endParaRPr b="1" sz="14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2925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400">
                          <a:solidFill>
                            <a:srgbClr val="112925"/>
                          </a:solidFill>
                        </a:rPr>
                        <a:t>0 (Negative)</a:t>
                      </a:r>
                      <a:endParaRPr sz="1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88</a:t>
                      </a:r>
                      <a:endParaRPr sz="1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9</a:t>
                      </a:r>
                      <a:endParaRPr sz="1400"/>
                    </a:p>
                  </a:txBody>
                  <a:tcPr marT="91425" marB="91425" marR="91425" marL="91425"/>
                </a:tc>
              </a:tr>
              <a:tr h="2284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2925"/>
                        </a:buClr>
                        <a:buSzPts val="600"/>
                        <a:buFont typeface="Arial"/>
                        <a:buNone/>
                      </a:pPr>
                      <a:r>
                        <a:rPr lang="en" sz="1400">
                          <a:solidFill>
                            <a:srgbClr val="112925"/>
                          </a:solidFill>
                        </a:rPr>
                        <a:t>1 (Positive)</a:t>
                      </a:r>
                      <a:endParaRPr sz="1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</a:t>
                      </a:r>
                      <a:endParaRPr sz="1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4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86" name="Google Shape;1186;g266c383fb86_0_603"/>
          <p:cNvSpPr txBox="1"/>
          <p:nvPr/>
        </p:nvSpPr>
        <p:spPr>
          <a:xfrm>
            <a:off x="539625" y="3937600"/>
            <a:ext cx="348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Precision =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 1/3 (33%)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87" name="Google Shape;1187;g266c383fb86_0_6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7300" y="1069252"/>
            <a:ext cx="4429400" cy="790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g266c383fb86_0_626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193" name="Google Shape;1193;g266c383fb86_0_626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g266c383fb86_0_626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g266c383fb86_0_626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6" name="Google Shape;1196;g266c383fb86_0_626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197" name="Google Shape;1197;g266c383fb86_0_626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g266c383fb86_0_626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g266c383fb86_0_626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g266c383fb86_0_626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g266c383fb86_0_626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g266c383fb86_0_626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g266c383fb86_0_626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g266c383fb86_0_626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g266c383fb86_0_626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6" name="Google Shape;1206;g266c383fb86_0_626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07" name="Google Shape;1207;g266c383fb86_0_6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g266c383fb86_0_626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F1 Score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9" name="Google Shape;1209;g266c383fb86_0_6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719" y="1238074"/>
            <a:ext cx="6422564" cy="2374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g266c383fb86_0_697"/>
          <p:cNvPicPr preferRelativeResize="0"/>
          <p:nvPr/>
        </p:nvPicPr>
        <p:blipFill rotWithShape="1">
          <a:blip r:embed="rId3">
            <a:alphaModFix/>
          </a:blip>
          <a:srcRect b="0" l="0" r="2856" t="2714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g266c383fb86_0_697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g266c383fb86_0_697"/>
          <p:cNvSpPr txBox="1"/>
          <p:nvPr/>
        </p:nvSpPr>
        <p:spPr>
          <a:xfrm>
            <a:off x="422550" y="1754225"/>
            <a:ext cx="8061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lang="en" sz="6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Threshold Tuning</a:t>
            </a:r>
            <a:endParaRPr b="1" i="0" sz="6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7" name="Google Shape;1217;g266c383fb86_0_69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18" name="Google Shape;1218;g266c383fb86_0_697"/>
          <p:cNvPicPr preferRelativeResize="0"/>
          <p:nvPr/>
        </p:nvPicPr>
        <p:blipFill rotWithShape="1">
          <a:blip r:embed="rId4">
            <a:alphaModFix/>
          </a:blip>
          <a:srcRect b="36591" l="20890" r="19610" t="40501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3" name="Google Shape;1223;g266c383fb86_0_705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224" name="Google Shape;1224;g266c383fb86_0_70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g266c383fb86_0_70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g266c383fb86_0_70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7" name="Google Shape;1227;g266c383fb86_0_705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228" name="Google Shape;1228;g266c383fb86_0_70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g266c383fb86_0_70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g266c383fb86_0_70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g266c383fb86_0_70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g266c383fb86_0_70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g266c383fb86_0_70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g266c383fb86_0_70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g266c383fb86_0_70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g266c383fb86_0_70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7" name="Google Shape;1237;g266c383fb86_0_70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38" name="Google Shape;1238;g266c383fb86_0_7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g266c383fb86_0_705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Probability</a:t>
            </a:r>
            <a:endParaRPr b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0" name="Google Shape;1240;g266c383fb86_0_7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97" y="2988025"/>
            <a:ext cx="43815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g266c383fb86_0_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2548" y="1351338"/>
            <a:ext cx="3740690" cy="35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6" name="Google Shape;1246;g266c383fb86_0_727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247" name="Google Shape;1247;g266c383fb86_0_72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g266c383fb86_0_72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g266c383fb86_0_72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0" name="Google Shape;1250;g266c383fb86_0_727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251" name="Google Shape;1251;g266c383fb86_0_72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g266c383fb86_0_72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g266c383fb86_0_72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g266c383fb86_0_72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g266c383fb86_0_72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g266c383fb86_0_72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g266c383fb86_0_72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g266c383fb86_0_72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g266c383fb86_0_72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0" name="Google Shape;1260;g266c383fb86_0_72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61" name="Google Shape;1261;g266c383fb86_0_7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g266c383fb86_0_727"/>
          <p:cNvSpPr txBox="1"/>
          <p:nvPr/>
        </p:nvSpPr>
        <p:spPr>
          <a:xfrm>
            <a:off x="525575" y="1635050"/>
            <a:ext cx="2307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ROC - AUC</a:t>
            </a:r>
            <a:endParaRPr b="1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3" name="Google Shape;1263;g266c383fb86_0_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2788" y="356862"/>
            <a:ext cx="4081738" cy="429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8" name="Google Shape;1268;p9"/>
          <p:cNvPicPr preferRelativeResize="0"/>
          <p:nvPr/>
        </p:nvPicPr>
        <p:blipFill rotWithShape="1">
          <a:blip r:embed="rId3">
            <a:alphaModFix/>
          </a:blip>
          <a:srcRect b="15604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9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71" name="Google Shape;1271;p9"/>
          <p:cNvPicPr preferRelativeResize="0"/>
          <p:nvPr/>
        </p:nvPicPr>
        <p:blipFill rotWithShape="1">
          <a:blip r:embed="rId4">
            <a:alphaModFix/>
          </a:blip>
          <a:srcRect b="36591" l="20890" r="19610" t="4050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9"/>
          <p:cNvSpPr txBox="1"/>
          <p:nvPr/>
        </p:nvSpPr>
        <p:spPr>
          <a:xfrm>
            <a:off x="370175" y="1986900"/>
            <a:ext cx="8061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en" sz="6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r>
              <a:rPr b="1" lang="en" sz="6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b="1" i="0" sz="6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g2ad1d38db0f_0_859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33" name="Google Shape;133;g2ad1d38db0f_0_859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g2ad1d38db0f_0_859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g2ad1d38db0f_0_859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" name="Google Shape;136;g2ad1d38db0f_0_859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37" name="Google Shape;137;g2ad1d38db0f_0_859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2ad1d38db0f_0_859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g2ad1d38db0f_0_859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2ad1d38db0f_0_859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2ad1d38db0f_0_859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2ad1d38db0f_0_859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g2ad1d38db0f_0_859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g2ad1d38db0f_0_859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g2ad1d38db0f_0_859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g2ad1d38db0f_0_85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47" name="Google Shape;147;g2ad1d38db0f_0_8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ad1d38db0f_0_859"/>
          <p:cNvSpPr txBox="1"/>
          <p:nvPr/>
        </p:nvSpPr>
        <p:spPr>
          <a:xfrm>
            <a:off x="359325" y="164275"/>
            <a:ext cx="7884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Menghubungkan Google Drive ke Google Collaboratory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g2ad1d38db0f_0_859"/>
          <p:cNvSpPr txBox="1"/>
          <p:nvPr/>
        </p:nvSpPr>
        <p:spPr>
          <a:xfrm>
            <a:off x="441300" y="1737725"/>
            <a:ext cx="4320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AutoNum type="arabicPeriod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Menjalankan kode di bawah ini 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 google.colab import drive drive.mount('/content/gdrive') </a:t>
            </a:r>
            <a:endParaRPr b="1" sz="20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AutoNum type="arabicPeriod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Pop up izin akses ke google drive akan muncul, lalu pilih izinkan.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g2ad1d38db0f_0_859"/>
          <p:cNvPicPr preferRelativeResize="0"/>
          <p:nvPr/>
        </p:nvPicPr>
        <p:blipFill rotWithShape="1">
          <a:blip r:embed="rId4">
            <a:alphaModFix/>
          </a:blip>
          <a:srcRect b="0" l="0" r="4852" t="0"/>
          <a:stretch/>
        </p:blipFill>
        <p:spPr>
          <a:xfrm>
            <a:off x="4762000" y="1630000"/>
            <a:ext cx="3940675" cy="25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g2ad1d38db0f_0_884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56" name="Google Shape;156;g2ad1d38db0f_0_884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2ad1d38db0f_0_884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2ad1d38db0f_0_884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g2ad1d38db0f_0_884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60" name="Google Shape;160;g2ad1d38db0f_0_884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2ad1d38db0f_0_884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2ad1d38db0f_0_884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2ad1d38db0f_0_884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2ad1d38db0f_0_884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2ad1d38db0f_0_884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2ad1d38db0f_0_884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2ad1d38db0f_0_884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g2ad1d38db0f_0_884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g2ad1d38db0f_0_884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0" name="Google Shape;170;g2ad1d38db0f_0_8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ad1d38db0f_0_884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Import Module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g2ad1d38db0f_0_884"/>
          <p:cNvSpPr txBox="1"/>
          <p:nvPr/>
        </p:nvSpPr>
        <p:spPr>
          <a:xfrm>
            <a:off x="359325" y="903175"/>
            <a:ext cx="7407300" cy="24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Module merupakan sekumpulan </a:t>
            </a:r>
            <a:r>
              <a:rPr i="1" lang="en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function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yang dibangun dengan tujuan tertentu untuk membantu proses dalam melakukan pemrograman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10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import pandas as pd </a:t>
            </a:r>
            <a:endParaRPr b="1" sz="1100">
              <a:solidFill>
                <a:srgbClr val="3F3F3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10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import numpy as np </a:t>
            </a:r>
            <a:endParaRPr b="1" sz="1100">
              <a:solidFill>
                <a:srgbClr val="3F3F3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10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import matplotlib.pyplot as plt </a:t>
            </a:r>
            <a:endParaRPr b="1" sz="1100">
              <a:solidFill>
                <a:srgbClr val="3F3F3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10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import seaborn as sns </a:t>
            </a:r>
            <a:endParaRPr b="1" sz="1100">
              <a:solidFill>
                <a:srgbClr val="3F3F3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10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import os</a:t>
            </a:r>
            <a:endParaRPr b="1" sz="1100">
              <a:solidFill>
                <a:srgbClr val="3F3F3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10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os.chdir(“content/gdrive/MyDrive/{lokasi folder}</a:t>
            </a:r>
            <a:endParaRPr b="1" sz="1100">
              <a:solidFill>
                <a:srgbClr val="3F3F3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100">
              <a:solidFill>
                <a:srgbClr val="3F3F3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Jalankan program di atas agar Google Collab terhubung  dengan folder tempat kita ingin bekerja</a:t>
            </a:r>
            <a:endParaRPr b="1" sz="1100">
              <a:solidFill>
                <a:srgbClr val="3F3F3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g2ad1d38db0f_0_884"/>
          <p:cNvPicPr preferRelativeResize="0"/>
          <p:nvPr/>
        </p:nvPicPr>
        <p:blipFill rotWithShape="1">
          <a:blip r:embed="rId4">
            <a:alphaModFix/>
          </a:blip>
          <a:srcRect b="0" l="0" r="0" t="11418"/>
          <a:stretch/>
        </p:blipFill>
        <p:spPr>
          <a:xfrm>
            <a:off x="446125" y="3411100"/>
            <a:ext cx="4061076" cy="7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g2ad1d38db0f_0_956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79" name="Google Shape;179;g2ad1d38db0f_0_956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2ad1d38db0f_0_956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2ad1d38db0f_0_956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g2ad1d38db0f_0_956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83" name="Google Shape;183;g2ad1d38db0f_0_956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2ad1d38db0f_0_956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2ad1d38db0f_0_956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2ad1d38db0f_0_956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2ad1d38db0f_0_956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2ad1d38db0f_0_956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2ad1d38db0f_0_956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2ad1d38db0f_0_956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2ad1d38db0f_0_956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g2ad1d38db0f_0_956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93" name="Google Shape;193;g2ad1d38db0f_0_9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ad1d38db0f_0_956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File Format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g2ad1d38db0f_0_956"/>
          <p:cNvSpPr txBox="1"/>
          <p:nvPr/>
        </p:nvSpPr>
        <p:spPr>
          <a:xfrm>
            <a:off x="359325" y="903175"/>
            <a:ext cx="72717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Beberapa format file yang sering digunakan dalam analisis data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Excel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CSV (Comma separated value)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JSON (Javascript Object Notation)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XML 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g2ad1d38db0f_0_9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150" y="2524750"/>
            <a:ext cx="1933693" cy="17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ad1d38db0f_0_956"/>
          <p:cNvPicPr preferRelativeResize="0"/>
          <p:nvPr/>
        </p:nvPicPr>
        <p:blipFill rotWithShape="1">
          <a:blip r:embed="rId5">
            <a:alphaModFix/>
          </a:blip>
          <a:srcRect b="7492" l="2030" r="4415" t="10714"/>
          <a:stretch/>
        </p:blipFill>
        <p:spPr>
          <a:xfrm>
            <a:off x="3443000" y="2564463"/>
            <a:ext cx="1772425" cy="16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ad1d38db0f_0_9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7345" y="2524750"/>
            <a:ext cx="2151255" cy="17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ad1d38db0f_0_956"/>
          <p:cNvSpPr txBox="1"/>
          <p:nvPr/>
        </p:nvSpPr>
        <p:spPr>
          <a:xfrm>
            <a:off x="1080100" y="4318525"/>
            <a:ext cx="19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778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XML</a:t>
            </a:r>
            <a:endParaRPr b="1" sz="1200">
              <a:solidFill>
                <a:srgbClr val="0D7780"/>
              </a:solidFill>
            </a:endParaRPr>
          </a:p>
        </p:txBody>
      </p:sp>
      <p:sp>
        <p:nvSpPr>
          <p:cNvPr id="200" name="Google Shape;200;g2ad1d38db0f_0_956"/>
          <p:cNvSpPr txBox="1"/>
          <p:nvPr/>
        </p:nvSpPr>
        <p:spPr>
          <a:xfrm>
            <a:off x="3334725" y="4280813"/>
            <a:ext cx="19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778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CSV</a:t>
            </a:r>
            <a:endParaRPr b="1" sz="1200">
              <a:solidFill>
                <a:srgbClr val="0D7780"/>
              </a:solidFill>
            </a:endParaRPr>
          </a:p>
        </p:txBody>
      </p:sp>
      <p:sp>
        <p:nvSpPr>
          <p:cNvPr id="201" name="Google Shape;201;g2ad1d38db0f_0_956"/>
          <p:cNvSpPr txBox="1"/>
          <p:nvPr/>
        </p:nvSpPr>
        <p:spPr>
          <a:xfrm>
            <a:off x="5876075" y="4318513"/>
            <a:ext cx="19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778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JSON</a:t>
            </a:r>
            <a:endParaRPr b="1" sz="1200">
              <a:solidFill>
                <a:srgbClr val="0D778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g2ad1d38db0f_0_1033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207" name="Google Shape;207;g2ad1d38db0f_0_1033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2ad1d38db0f_0_1033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2ad1d38db0f_0_1033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g2ad1d38db0f_0_1033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211" name="Google Shape;211;g2ad1d38db0f_0_1033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2ad1d38db0f_0_1033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2ad1d38db0f_0_1033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2ad1d38db0f_0_1033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2ad1d38db0f_0_1033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2ad1d38db0f_0_1033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g2ad1d38db0f_0_1033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g2ad1d38db0f_0_1033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g2ad1d38db0f_0_1033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g2ad1d38db0f_0_1033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21" name="Google Shape;221;g2ad1d38db0f_0_10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ad1d38db0f_0_1033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Import Data</a:t>
            </a:r>
            <a:endParaRPr b="1" i="0" sz="3600" u="none" cap="none" strike="noStrik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g2ad1d38db0f_0_1033"/>
          <p:cNvSpPr txBox="1"/>
          <p:nvPr/>
        </p:nvSpPr>
        <p:spPr>
          <a:xfrm>
            <a:off x="913725" y="2340900"/>
            <a:ext cx="180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Nama Variabel</a:t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g2ad1d38db0f_0_1033"/>
          <p:cNvPicPr preferRelativeResize="0"/>
          <p:nvPr/>
        </p:nvPicPr>
        <p:blipFill rotWithShape="1">
          <a:blip r:embed="rId4">
            <a:alphaModFix/>
          </a:blip>
          <a:srcRect b="0" l="2875" r="8660" t="40908"/>
          <a:stretch/>
        </p:blipFill>
        <p:spPr>
          <a:xfrm>
            <a:off x="913725" y="1441450"/>
            <a:ext cx="7316575" cy="5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ad1d38db0f_0_1033"/>
          <p:cNvSpPr txBox="1"/>
          <p:nvPr/>
        </p:nvSpPr>
        <p:spPr>
          <a:xfrm>
            <a:off x="3126825" y="2340900"/>
            <a:ext cx="180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Nama Variabel</a:t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g2ad1d38db0f_0_1033"/>
          <p:cNvSpPr txBox="1"/>
          <p:nvPr/>
        </p:nvSpPr>
        <p:spPr>
          <a:xfrm>
            <a:off x="5764975" y="2364000"/>
            <a:ext cx="180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Nama Variabel</a:t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7" name="Google Shape;227;g2ad1d38db0f_0_1033"/>
          <p:cNvCxnSpPr/>
          <p:nvPr/>
        </p:nvCxnSpPr>
        <p:spPr>
          <a:xfrm>
            <a:off x="1815225" y="1995100"/>
            <a:ext cx="0" cy="45330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g2ad1d38db0f_0_1033"/>
          <p:cNvCxnSpPr/>
          <p:nvPr/>
        </p:nvCxnSpPr>
        <p:spPr>
          <a:xfrm>
            <a:off x="4028325" y="1995100"/>
            <a:ext cx="0" cy="45330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g2ad1d38db0f_0_1033"/>
          <p:cNvCxnSpPr/>
          <p:nvPr/>
        </p:nvCxnSpPr>
        <p:spPr>
          <a:xfrm>
            <a:off x="6666475" y="1995100"/>
            <a:ext cx="0" cy="45330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g2ad1d38db0f_0_1033"/>
          <p:cNvSpPr/>
          <p:nvPr/>
        </p:nvSpPr>
        <p:spPr>
          <a:xfrm>
            <a:off x="913725" y="1441375"/>
            <a:ext cx="1901700" cy="553800"/>
          </a:xfrm>
          <a:prstGeom prst="rect">
            <a:avLst/>
          </a:prstGeom>
          <a:noFill/>
          <a:ln cap="flat" cmpd="sng" w="38100">
            <a:solidFill>
              <a:srgbClr val="0A5F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ad1d38db0f_0_1033"/>
          <p:cNvSpPr/>
          <p:nvPr/>
        </p:nvSpPr>
        <p:spPr>
          <a:xfrm>
            <a:off x="3077475" y="1441375"/>
            <a:ext cx="1692300" cy="553800"/>
          </a:xfrm>
          <a:prstGeom prst="rect">
            <a:avLst/>
          </a:prstGeom>
          <a:noFill/>
          <a:ln cap="flat" cmpd="sng" w="38100">
            <a:solidFill>
              <a:srgbClr val="0A5F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ad1d38db0f_0_1033"/>
          <p:cNvSpPr/>
          <p:nvPr/>
        </p:nvSpPr>
        <p:spPr>
          <a:xfrm>
            <a:off x="4871975" y="1441375"/>
            <a:ext cx="3102600" cy="553800"/>
          </a:xfrm>
          <a:prstGeom prst="rect">
            <a:avLst/>
          </a:prstGeom>
          <a:noFill/>
          <a:ln cap="flat" cmpd="sng" w="38100">
            <a:solidFill>
              <a:srgbClr val="0A5F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